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layfair Display"/>
      <p:regular r:id="rId20"/>
      <p:bold r:id="rId21"/>
      <p:italic r:id="rId22"/>
      <p:boldItalic r:id="rId23"/>
    </p:embeddedFont>
    <p:embeddedFont>
      <p:font typeface="Lato"/>
      <p:regular r:id="rId24"/>
      <p:bold r:id="rId25"/>
      <p:italic r:id="rId26"/>
      <p:boldItalic r:id="rId27"/>
    </p:embeddedFont>
    <p:embeddedFont>
      <p:font typeface="Playfair Display SemiBold"/>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Lato-regular.fntdata"/><Relationship Id="rId23"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PlayfairDisplaySemiBold-regular.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fairDisplaySemiBol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fairDisplaySemiBold-boldItalic.fntdata"/><Relationship Id="rId30" Type="http://schemas.openxmlformats.org/officeDocument/2006/relationships/font" Target="fonts/PlayfairDisplaySemi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6b695591f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6b695591f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760388c9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c760388c9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760388c9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760388c9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760388c9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760388c9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cd816689c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cd816689c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cd816689c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cd816689c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de6167e8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de6167e8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760388c9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760388c9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d3e03315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cd3e03315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c71aa63bc3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c71aa63bc3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d816689c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d816689c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7a6b1b9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c7a6b1b9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6fdce00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6fdce00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760388c9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760388c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See Teacher Copy of Worksheet for Notes on Key Takeaways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90384405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90384405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www.youtube.com/watch?v=lmeaLhq7rXs"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www.youtube.com/watch?v=_1FY5kL_zXU"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 name="Shape 67"/>
        <p:cNvGrpSpPr/>
        <p:nvPr/>
      </p:nvGrpSpPr>
      <p:grpSpPr>
        <a:xfrm>
          <a:off x="0" y="0"/>
          <a:ext cx="0" cy="0"/>
          <a:chOff x="0" y="0"/>
          <a:chExt cx="0" cy="0"/>
        </a:xfrm>
      </p:grpSpPr>
      <p:sp>
        <p:nvSpPr>
          <p:cNvPr id="68" name="Google Shape;68;p13"/>
          <p:cNvSpPr txBox="1"/>
          <p:nvPr>
            <p:ph idx="4294967295" type="ctrTitle"/>
          </p:nvPr>
        </p:nvSpPr>
        <p:spPr>
          <a:xfrm>
            <a:off x="625500" y="1773875"/>
            <a:ext cx="7168800" cy="14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What Makes Humans Unique </a:t>
            </a:r>
            <a:endParaRPr sz="4000"/>
          </a:p>
          <a:p>
            <a:pPr indent="0" lvl="0" marL="0" rtl="0" algn="l">
              <a:spcBef>
                <a:spcPts val="0"/>
              </a:spcBef>
              <a:spcAft>
                <a:spcPts val="0"/>
              </a:spcAft>
              <a:buNone/>
            </a:pPr>
            <a:r>
              <a:rPr lang="en-GB" sz="4000"/>
              <a:t>Among the Animals?</a:t>
            </a:r>
            <a:endParaRPr sz="4000"/>
          </a:p>
        </p:txBody>
      </p:sp>
      <p:sp>
        <p:nvSpPr>
          <p:cNvPr id="69" name="Google Shape;69;p13"/>
          <p:cNvSpPr txBox="1"/>
          <p:nvPr>
            <p:ph idx="4294967295" type="subTitle"/>
          </p:nvPr>
        </p:nvSpPr>
        <p:spPr>
          <a:xfrm>
            <a:off x="625500" y="3210875"/>
            <a:ext cx="78930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i="1" lang="en-GB" sz="2165">
                <a:solidFill>
                  <a:schemeClr val="accent5"/>
                </a:solidFill>
              </a:rPr>
              <a:t>Rationality Expressed in Human </a:t>
            </a:r>
            <a:r>
              <a:rPr b="1" i="1" lang="en-GB" sz="2165">
                <a:solidFill>
                  <a:schemeClr val="accent5"/>
                </a:solidFill>
              </a:rPr>
              <a:t>Language</a:t>
            </a:r>
            <a:endParaRPr b="1" i="1" sz="2165">
              <a:solidFill>
                <a:schemeClr val="accent5"/>
              </a:solidFill>
            </a:endParaRPr>
          </a:p>
        </p:txBody>
      </p:sp>
      <p:sp>
        <p:nvSpPr>
          <p:cNvPr id="70" name="Google Shape;70;p13"/>
          <p:cNvSpPr txBox="1"/>
          <p:nvPr>
            <p:ph idx="4294967295" type="subTitle"/>
          </p:nvPr>
        </p:nvSpPr>
        <p:spPr>
          <a:xfrm>
            <a:off x="625500" y="1336775"/>
            <a:ext cx="78930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lang="en-GB" sz="2465">
                <a:highlight>
                  <a:schemeClr val="accent4"/>
                </a:highlight>
                <a:latin typeface="Playfair Display"/>
                <a:ea typeface="Playfair Display"/>
                <a:cs typeface="Playfair Display"/>
                <a:sym typeface="Playfair Display"/>
              </a:rPr>
              <a:t>Day 2</a:t>
            </a:r>
            <a:endParaRPr b="1" sz="2465">
              <a:highlight>
                <a:schemeClr val="accent4"/>
              </a:highlight>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9F2A"/>
        </a:solidFill>
      </p:bgPr>
    </p:bg>
    <p:spTree>
      <p:nvGrpSpPr>
        <p:cNvPr id="137" name="Shape 137"/>
        <p:cNvGrpSpPr/>
        <p:nvPr/>
      </p:nvGrpSpPr>
      <p:grpSpPr>
        <a:xfrm>
          <a:off x="0" y="0"/>
          <a:ext cx="0" cy="0"/>
          <a:chOff x="0" y="0"/>
          <a:chExt cx="0" cy="0"/>
        </a:xfrm>
      </p:grpSpPr>
      <p:sp>
        <p:nvSpPr>
          <p:cNvPr id="138" name="Google Shape;138;p22"/>
          <p:cNvSpPr txBox="1"/>
          <p:nvPr>
            <p:ph type="title"/>
          </p:nvPr>
        </p:nvSpPr>
        <p:spPr>
          <a:xfrm>
            <a:off x="1838694" y="3290830"/>
            <a:ext cx="5466600" cy="694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i="1" lang="en-GB" sz="2200">
                <a:solidFill>
                  <a:schemeClr val="accent1"/>
                </a:solidFill>
              </a:rPr>
              <a:t>Theologian Christopher Baglow</a:t>
            </a:r>
            <a:endParaRPr i="1" sz="2200">
              <a:solidFill>
                <a:schemeClr val="accent1"/>
              </a:solidFill>
            </a:endParaRPr>
          </a:p>
        </p:txBody>
      </p:sp>
      <p:sp>
        <p:nvSpPr>
          <p:cNvPr id="139" name="Google Shape;139;p22"/>
          <p:cNvSpPr txBox="1"/>
          <p:nvPr>
            <p:ph type="title"/>
          </p:nvPr>
        </p:nvSpPr>
        <p:spPr>
          <a:xfrm>
            <a:off x="1622650" y="1719725"/>
            <a:ext cx="5658600" cy="166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GB" sz="2100">
                <a:solidFill>
                  <a:schemeClr val="dk1"/>
                </a:solidFill>
                <a:latin typeface="Playfair Display SemiBold"/>
                <a:ea typeface="Playfair Display SemiBold"/>
                <a:cs typeface="Playfair Display SemiBold"/>
                <a:sym typeface="Playfair Display SemiBold"/>
              </a:rPr>
              <a:t>“The gazelle knows the lion as a threat; we too are capable of knowing the lion as a threat – </a:t>
            </a:r>
            <a:r>
              <a:rPr b="0" i="1" lang="en-GB" sz="2100">
                <a:solidFill>
                  <a:schemeClr val="dk1"/>
                </a:solidFill>
                <a:highlight>
                  <a:schemeClr val="accent1"/>
                </a:highlight>
                <a:latin typeface="Playfair Display SemiBold"/>
                <a:ea typeface="Playfair Display SemiBold"/>
                <a:cs typeface="Playfair Display SemiBold"/>
                <a:sym typeface="Playfair Display SemiBold"/>
              </a:rPr>
              <a:t>and also</a:t>
            </a:r>
            <a:r>
              <a:rPr b="0" lang="en-GB" sz="2100">
                <a:solidFill>
                  <a:schemeClr val="dk1"/>
                </a:solidFill>
                <a:latin typeface="Playfair Display SemiBold"/>
                <a:ea typeface="Playfair Display SemiBold"/>
                <a:cs typeface="Playfair Display SemiBold"/>
                <a:sym typeface="Playfair Display SemiBold"/>
              </a:rPr>
              <a:t> as a collection of organic compounds, as a symbol of royalty, as maned in males and maneless in females, as a mammal, as threatened with extinction….”</a:t>
            </a:r>
            <a:endParaRPr b="0" sz="2100">
              <a:solidFill>
                <a:schemeClr val="dk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b="0" sz="2100">
              <a:solidFill>
                <a:schemeClr val="dk1"/>
              </a:solidFill>
              <a:latin typeface="Playfair Display SemiBold"/>
              <a:ea typeface="Playfair Display SemiBold"/>
              <a:cs typeface="Playfair Display SemiBold"/>
              <a:sym typeface="Playfair Display SemiBold"/>
            </a:endParaRPr>
          </a:p>
        </p:txBody>
      </p:sp>
      <p:pic>
        <p:nvPicPr>
          <p:cNvPr id="140" name="Google Shape;140;p22"/>
          <p:cNvPicPr preferRelativeResize="0"/>
          <p:nvPr/>
        </p:nvPicPr>
        <p:blipFill>
          <a:blip r:embed="rId3">
            <a:alphaModFix/>
          </a:blip>
          <a:stretch>
            <a:fillRect/>
          </a:stretch>
        </p:blipFill>
        <p:spPr>
          <a:xfrm>
            <a:off x="1121725" y="3007710"/>
            <a:ext cx="2716556" cy="2780414"/>
          </a:xfrm>
          <a:prstGeom prst="rect">
            <a:avLst/>
          </a:prstGeom>
          <a:noFill/>
          <a:ln>
            <a:noFill/>
          </a:ln>
        </p:spPr>
      </p:pic>
      <p:sp>
        <p:nvSpPr>
          <p:cNvPr id="141" name="Google Shape;141;p22"/>
          <p:cNvSpPr txBox="1"/>
          <p:nvPr>
            <p:ph type="title"/>
          </p:nvPr>
        </p:nvSpPr>
        <p:spPr>
          <a:xfrm>
            <a:off x="1838693" y="656823"/>
            <a:ext cx="5466600" cy="61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chemeClr val="accent1"/>
                </a:solidFill>
                <a:highlight>
                  <a:schemeClr val="dk1"/>
                </a:highlight>
              </a:rPr>
              <a:t>Understanding Symbolic Language</a:t>
            </a:r>
            <a:endParaRPr sz="2400">
              <a:solidFill>
                <a:schemeClr val="accent1"/>
              </a:solidFill>
              <a:highlight>
                <a:schemeClr val="dk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9F2A"/>
        </a:solidFill>
      </p:bgPr>
    </p:bg>
    <p:spTree>
      <p:nvGrpSpPr>
        <p:cNvPr id="145" name="Shape 145"/>
        <p:cNvGrpSpPr/>
        <p:nvPr/>
      </p:nvGrpSpPr>
      <p:grpSpPr>
        <a:xfrm>
          <a:off x="0" y="0"/>
          <a:ext cx="0" cy="0"/>
          <a:chOff x="0" y="0"/>
          <a:chExt cx="0" cy="0"/>
        </a:xfrm>
      </p:grpSpPr>
      <p:sp>
        <p:nvSpPr>
          <p:cNvPr id="146" name="Google Shape;146;p23"/>
          <p:cNvSpPr txBox="1"/>
          <p:nvPr>
            <p:ph idx="1" type="body"/>
          </p:nvPr>
        </p:nvSpPr>
        <p:spPr>
          <a:xfrm>
            <a:off x="4043850" y="830650"/>
            <a:ext cx="3548400" cy="179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500">
                <a:highlight>
                  <a:schemeClr val="lt1"/>
                </a:highlight>
                <a:latin typeface="Playfair Display SemiBold"/>
                <a:ea typeface="Playfair Display SemiBold"/>
                <a:cs typeface="Playfair Display SemiBold"/>
                <a:sym typeface="Playfair Display SemiBold"/>
              </a:rPr>
              <a:t>Case Study:</a:t>
            </a:r>
            <a:r>
              <a:rPr lang="en-GB" sz="2500">
                <a:latin typeface="Playfair Display SemiBold"/>
                <a:ea typeface="Playfair Display SemiBold"/>
                <a:cs typeface="Playfair Display SemiBold"/>
                <a:sym typeface="Playfair Display SemiBold"/>
              </a:rPr>
              <a:t> Helen Keller’s Discovery of Symbolic Language</a:t>
            </a:r>
            <a:endParaRPr sz="2500">
              <a:latin typeface="Playfair Display SemiBold"/>
              <a:ea typeface="Playfair Display SemiBold"/>
              <a:cs typeface="Playfair Display SemiBold"/>
              <a:sym typeface="Playfair Display SemiBold"/>
            </a:endParaRPr>
          </a:p>
        </p:txBody>
      </p:sp>
      <p:pic>
        <p:nvPicPr>
          <p:cNvPr id="147" name="Google Shape;147;p23"/>
          <p:cNvPicPr preferRelativeResize="0"/>
          <p:nvPr/>
        </p:nvPicPr>
        <p:blipFill>
          <a:blip r:embed="rId3">
            <a:alphaModFix/>
          </a:blip>
          <a:stretch>
            <a:fillRect/>
          </a:stretch>
        </p:blipFill>
        <p:spPr>
          <a:xfrm>
            <a:off x="777225" y="702621"/>
            <a:ext cx="3171300" cy="4014878"/>
          </a:xfrm>
          <a:prstGeom prst="rect">
            <a:avLst/>
          </a:prstGeom>
          <a:noFill/>
          <a:ln>
            <a:noFill/>
          </a:ln>
        </p:spPr>
      </p:pic>
      <p:sp>
        <p:nvSpPr>
          <p:cNvPr id="148" name="Google Shape;148;p23"/>
          <p:cNvSpPr txBox="1"/>
          <p:nvPr>
            <p:ph idx="1" type="body"/>
          </p:nvPr>
        </p:nvSpPr>
        <p:spPr>
          <a:xfrm>
            <a:off x="3988500" y="2323138"/>
            <a:ext cx="3659100" cy="214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GB" sz="2100">
                <a:highlight>
                  <a:schemeClr val="accent1"/>
                </a:highlight>
              </a:rPr>
              <a:t>Context: Left deaf and blind from disease in infancy, Helen Keller could actually recount the moment she discovered language as an older child.</a:t>
            </a:r>
            <a:endParaRPr b="1" i="1" sz="2100"/>
          </a:p>
        </p:txBody>
      </p:sp>
      <p:sp>
        <p:nvSpPr>
          <p:cNvPr id="149" name="Google Shape;149;p23"/>
          <p:cNvSpPr txBox="1"/>
          <p:nvPr>
            <p:ph idx="1" type="body"/>
          </p:nvPr>
        </p:nvSpPr>
        <p:spPr>
          <a:xfrm>
            <a:off x="5972675" y="76200"/>
            <a:ext cx="3171300" cy="908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i="1" lang="en-GB" sz="2300">
                <a:solidFill>
                  <a:srgbClr val="DD9B9B"/>
                </a:solidFill>
                <a:highlight>
                  <a:schemeClr val="dk1"/>
                </a:highlight>
                <a:latin typeface="Playfair Display"/>
                <a:ea typeface="Playfair Display"/>
                <a:cs typeface="Playfair Display"/>
                <a:sym typeface="Playfair Display"/>
              </a:rPr>
              <a:t>Read &amp; Discuss.</a:t>
            </a:r>
            <a:endParaRPr b="1" i="1" sz="1400">
              <a:highlight>
                <a:srgbClr val="DD9B9B"/>
              </a:highlight>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3" name="Shape 153"/>
        <p:cNvGrpSpPr/>
        <p:nvPr/>
      </p:nvGrpSpPr>
      <p:grpSpPr>
        <a:xfrm>
          <a:off x="0" y="0"/>
          <a:ext cx="0" cy="0"/>
          <a:chOff x="0" y="0"/>
          <a:chExt cx="0" cy="0"/>
        </a:xfrm>
      </p:grpSpPr>
      <p:sp>
        <p:nvSpPr>
          <p:cNvPr id="154" name="Google Shape;154;p24"/>
          <p:cNvSpPr txBox="1"/>
          <p:nvPr>
            <p:ph idx="1" type="body"/>
          </p:nvPr>
        </p:nvSpPr>
        <p:spPr>
          <a:xfrm>
            <a:off x="4566936" y="862189"/>
            <a:ext cx="3184200" cy="97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highlight>
                  <a:srgbClr val="C29F2A"/>
                </a:highlight>
                <a:latin typeface="Playfair Display SemiBold"/>
                <a:ea typeface="Playfair Display SemiBold"/>
                <a:cs typeface="Playfair Display SemiBold"/>
                <a:sym typeface="Playfair Display SemiBold"/>
              </a:rPr>
              <a:t>Case Study:</a:t>
            </a:r>
            <a:r>
              <a:rPr lang="en-GB" sz="2300">
                <a:latin typeface="Playfair Display SemiBold"/>
                <a:ea typeface="Playfair Display SemiBold"/>
                <a:cs typeface="Playfair Display SemiBold"/>
                <a:sym typeface="Playfair Display SemiBold"/>
              </a:rPr>
              <a:t> </a:t>
            </a:r>
            <a:r>
              <a:rPr lang="en-GB" sz="2400">
                <a:latin typeface="Playfair Display SemiBold"/>
                <a:ea typeface="Playfair Display SemiBold"/>
                <a:cs typeface="Playfair Display SemiBold"/>
                <a:sym typeface="Playfair Display SemiBold"/>
              </a:rPr>
              <a:t> Helen Keller’s Discovery of Symbolic Language</a:t>
            </a:r>
            <a:endParaRPr sz="2300">
              <a:latin typeface="Playfair Display SemiBold"/>
              <a:ea typeface="Playfair Display SemiBold"/>
              <a:cs typeface="Playfair Display SemiBold"/>
              <a:sym typeface="Playfair Display SemiBold"/>
            </a:endParaRPr>
          </a:p>
        </p:txBody>
      </p:sp>
      <p:sp>
        <p:nvSpPr>
          <p:cNvPr id="155" name="Google Shape;155;p24"/>
          <p:cNvSpPr txBox="1"/>
          <p:nvPr>
            <p:ph idx="4294967295" type="body"/>
          </p:nvPr>
        </p:nvSpPr>
        <p:spPr>
          <a:xfrm>
            <a:off x="4637400" y="1949525"/>
            <a:ext cx="3171300" cy="2331900"/>
          </a:xfrm>
          <a:prstGeom prst="rect">
            <a:avLst/>
          </a:prstGeom>
          <a:solidFill>
            <a:schemeClr val="dk1"/>
          </a:solidFill>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1000"/>
              </a:spcBef>
              <a:spcAft>
                <a:spcPts val="0"/>
              </a:spcAft>
              <a:buNone/>
            </a:pPr>
            <a:r>
              <a:rPr lang="en-GB">
                <a:solidFill>
                  <a:schemeClr val="accent1"/>
                </a:solidFill>
                <a:latin typeface="Playfair Display SemiBold"/>
                <a:ea typeface="Playfair Display SemiBold"/>
                <a:cs typeface="Playfair Display SemiBold"/>
                <a:sym typeface="Playfair Display SemiBold"/>
              </a:rPr>
              <a:t>“That living word (</a:t>
            </a:r>
            <a:r>
              <a:rPr i="1" lang="en-GB">
                <a:solidFill>
                  <a:schemeClr val="accent1"/>
                </a:solidFill>
                <a:latin typeface="Playfair Display SemiBold"/>
                <a:ea typeface="Playfair Display SemiBold"/>
                <a:cs typeface="Playfair Display SemiBold"/>
                <a:sym typeface="Playfair Display SemiBold"/>
              </a:rPr>
              <a:t>water</a:t>
            </a:r>
            <a:r>
              <a:rPr lang="en-GB">
                <a:solidFill>
                  <a:schemeClr val="accent1"/>
                </a:solidFill>
                <a:latin typeface="Playfair Display SemiBold"/>
                <a:ea typeface="Playfair Display SemiBold"/>
                <a:cs typeface="Playfair Display SemiBold"/>
                <a:sym typeface="Playfair Display SemiBold"/>
              </a:rPr>
              <a:t>) awakened my soul, gave it light, hope, joy, set it free! … I left the well-house </a:t>
            </a:r>
            <a:r>
              <a:rPr lang="en-GB">
                <a:solidFill>
                  <a:schemeClr val="accent1"/>
                </a:solidFill>
                <a:latin typeface="Playfair Display SemiBold"/>
                <a:ea typeface="Playfair Display SemiBold"/>
                <a:cs typeface="Playfair Display SemiBold"/>
                <a:sym typeface="Playfair Display SemiBold"/>
              </a:rPr>
              <a:t>eager</a:t>
            </a:r>
            <a:r>
              <a:rPr lang="en-GB">
                <a:solidFill>
                  <a:schemeClr val="accent1"/>
                </a:solidFill>
                <a:latin typeface="Playfair Display SemiBold"/>
                <a:ea typeface="Playfair Display SemiBold"/>
                <a:cs typeface="Playfair Display SemiBold"/>
                <a:sym typeface="Playfair Display SemiBold"/>
              </a:rPr>
              <a:t> to learn. Everything had </a:t>
            </a:r>
            <a:r>
              <a:rPr b="1" lang="en-GB">
                <a:solidFill>
                  <a:schemeClr val="accent1"/>
                </a:solidFill>
                <a:latin typeface="Playfair Display"/>
                <a:ea typeface="Playfair Display"/>
                <a:cs typeface="Playfair Display"/>
                <a:sym typeface="Playfair Display"/>
              </a:rPr>
              <a:t>a name</a:t>
            </a:r>
            <a:r>
              <a:rPr lang="en-GB">
                <a:solidFill>
                  <a:schemeClr val="accent1"/>
                </a:solidFill>
                <a:latin typeface="Playfair Display SemiBold"/>
                <a:ea typeface="Playfair Display SemiBold"/>
                <a:cs typeface="Playfair Display SemiBold"/>
                <a:sym typeface="Playfair Display SemiBold"/>
              </a:rPr>
              <a:t> and </a:t>
            </a:r>
            <a:r>
              <a:rPr b="1" lang="en-GB">
                <a:solidFill>
                  <a:schemeClr val="accent1"/>
                </a:solidFill>
                <a:latin typeface="Playfair Display"/>
                <a:ea typeface="Playfair Display"/>
                <a:cs typeface="Playfair Display"/>
                <a:sym typeface="Playfair Display"/>
              </a:rPr>
              <a:t>each name</a:t>
            </a:r>
            <a:r>
              <a:rPr lang="en-GB">
                <a:solidFill>
                  <a:schemeClr val="accent1"/>
                </a:solidFill>
                <a:latin typeface="Playfair Display SemiBold"/>
                <a:ea typeface="Playfair Display SemiBold"/>
                <a:cs typeface="Playfair Display SemiBold"/>
                <a:sym typeface="Playfair Display SemiBold"/>
              </a:rPr>
              <a:t> gave birth to a new thought.”</a:t>
            </a:r>
            <a:endParaRPr sz="2400">
              <a:solidFill>
                <a:schemeClr val="accent1"/>
              </a:solidFill>
              <a:latin typeface="Playfair Display SemiBold"/>
              <a:ea typeface="Playfair Display SemiBold"/>
              <a:cs typeface="Playfair Display SemiBold"/>
              <a:sym typeface="Playfair Display SemiBold"/>
            </a:endParaRPr>
          </a:p>
          <a:p>
            <a:pPr indent="0" lvl="0" marL="0" rtl="0" algn="l">
              <a:lnSpc>
                <a:spcPct val="100000"/>
              </a:lnSpc>
              <a:spcBef>
                <a:spcPts val="1000"/>
              </a:spcBef>
              <a:spcAft>
                <a:spcPts val="0"/>
              </a:spcAft>
              <a:buNone/>
            </a:pPr>
            <a:r>
              <a:t/>
            </a:r>
            <a:endParaRPr b="1">
              <a:solidFill>
                <a:srgbClr val="0B5394"/>
              </a:solidFill>
            </a:endParaRPr>
          </a:p>
        </p:txBody>
      </p:sp>
      <p:pic>
        <p:nvPicPr>
          <p:cNvPr id="156" name="Google Shape;156;p24"/>
          <p:cNvPicPr preferRelativeResize="0"/>
          <p:nvPr/>
        </p:nvPicPr>
        <p:blipFill rotWithShape="1">
          <a:blip r:embed="rId3">
            <a:alphaModFix/>
          </a:blip>
          <a:srcRect b="5279" l="17764" r="18698" t="25702"/>
          <a:stretch/>
        </p:blipFill>
        <p:spPr>
          <a:xfrm>
            <a:off x="1088112" y="836538"/>
            <a:ext cx="3184313" cy="3470426"/>
          </a:xfrm>
          <a:prstGeom prst="rect">
            <a:avLst/>
          </a:prstGeom>
          <a:noFill/>
          <a:ln>
            <a:noFill/>
          </a:ln>
        </p:spPr>
      </p:pic>
      <p:sp>
        <p:nvSpPr>
          <p:cNvPr id="157" name="Google Shape;157;p24"/>
          <p:cNvSpPr txBox="1"/>
          <p:nvPr/>
        </p:nvSpPr>
        <p:spPr>
          <a:xfrm>
            <a:off x="6144000" y="0"/>
            <a:ext cx="3000000" cy="538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i="1" lang="en-GB" sz="2300">
                <a:solidFill>
                  <a:srgbClr val="DD9B9B"/>
                </a:solidFill>
                <a:highlight>
                  <a:schemeClr val="dk1"/>
                </a:highlight>
                <a:latin typeface="Playfair Display"/>
                <a:ea typeface="Playfair Display"/>
                <a:cs typeface="Playfair Display"/>
                <a:sym typeface="Playfair Display"/>
              </a:rPr>
              <a:t>Read &amp; Discuss.</a:t>
            </a:r>
            <a:endParaRPr b="1" i="1">
              <a:solidFill>
                <a:schemeClr val="dk1"/>
              </a:solidFill>
              <a:highlight>
                <a:srgbClr val="DD9B9B"/>
              </a:highlight>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1" name="Shape 161"/>
        <p:cNvGrpSpPr/>
        <p:nvPr/>
      </p:nvGrpSpPr>
      <p:grpSpPr>
        <a:xfrm>
          <a:off x="0" y="0"/>
          <a:ext cx="0" cy="0"/>
          <a:chOff x="0" y="0"/>
          <a:chExt cx="0" cy="0"/>
        </a:xfrm>
      </p:grpSpPr>
      <p:sp>
        <p:nvSpPr>
          <p:cNvPr id="162" name="Google Shape;162;p25"/>
          <p:cNvSpPr txBox="1"/>
          <p:nvPr>
            <p:ph type="title"/>
          </p:nvPr>
        </p:nvSpPr>
        <p:spPr>
          <a:xfrm>
            <a:off x="-459900" y="1597575"/>
            <a:ext cx="10063800" cy="61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GB" sz="2900">
                <a:solidFill>
                  <a:schemeClr val="accent5"/>
                </a:solidFill>
              </a:rPr>
              <a:t>Human</a:t>
            </a:r>
            <a:r>
              <a:rPr i="1" lang="en-GB" sz="2900">
                <a:solidFill>
                  <a:schemeClr val="accent5"/>
                </a:solidFill>
              </a:rPr>
              <a:t> rationality is discernible</a:t>
            </a:r>
            <a:endParaRPr i="1" sz="2900">
              <a:solidFill>
                <a:schemeClr val="accent5"/>
              </a:solidFill>
            </a:endParaRPr>
          </a:p>
          <a:p>
            <a:pPr indent="0" lvl="0" marL="0" rtl="0" algn="ctr">
              <a:spcBef>
                <a:spcPts val="0"/>
              </a:spcBef>
              <a:spcAft>
                <a:spcPts val="0"/>
              </a:spcAft>
              <a:buNone/>
            </a:pPr>
            <a:r>
              <a:rPr i="1" lang="en-GB" sz="2900">
                <a:solidFill>
                  <a:schemeClr val="accent5"/>
                </a:solidFill>
              </a:rPr>
              <a:t>in our language, which is uniquely symbolic.</a:t>
            </a:r>
            <a:endParaRPr i="1" sz="2900">
              <a:solidFill>
                <a:schemeClr val="accent5"/>
              </a:solidFill>
            </a:endParaRPr>
          </a:p>
        </p:txBody>
      </p:sp>
      <p:sp>
        <p:nvSpPr>
          <p:cNvPr id="163" name="Google Shape;163;p25"/>
          <p:cNvSpPr txBox="1"/>
          <p:nvPr>
            <p:ph type="title"/>
          </p:nvPr>
        </p:nvSpPr>
        <p:spPr>
          <a:xfrm>
            <a:off x="680250" y="2215575"/>
            <a:ext cx="7783500" cy="1480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b="0" lang="en-GB" sz="2400">
                <a:solidFill>
                  <a:schemeClr val="dk1"/>
                </a:solidFill>
                <a:latin typeface="Playfair Display SemiBold"/>
                <a:ea typeface="Playfair Display SemiBold"/>
                <a:cs typeface="Playfair Display SemiBold"/>
                <a:sym typeface="Playfair Display SemiBold"/>
              </a:rPr>
              <a:t>Symbolic language expresses our rationality. It helps us pursue the truth.</a:t>
            </a:r>
            <a:endParaRPr b="0" i="1" sz="2400">
              <a:solidFill>
                <a:schemeClr val="dk1"/>
              </a:solidFill>
              <a:latin typeface="Playfair Display SemiBold"/>
              <a:ea typeface="Playfair Display SemiBold"/>
              <a:cs typeface="Playfair Display SemiBold"/>
              <a:sym typeface="Playfair Display SemiBold"/>
            </a:endParaRPr>
          </a:p>
        </p:txBody>
      </p:sp>
      <p:pic>
        <p:nvPicPr>
          <p:cNvPr id="164" name="Google Shape;164;p25"/>
          <p:cNvPicPr preferRelativeResize="0"/>
          <p:nvPr/>
        </p:nvPicPr>
        <p:blipFill>
          <a:blip r:embed="rId3">
            <a:alphaModFix/>
          </a:blip>
          <a:stretch>
            <a:fillRect/>
          </a:stretch>
        </p:blipFill>
        <p:spPr>
          <a:xfrm>
            <a:off x="6769550" y="3041950"/>
            <a:ext cx="1836699" cy="1836699"/>
          </a:xfrm>
          <a:prstGeom prst="rect">
            <a:avLst/>
          </a:prstGeom>
          <a:noFill/>
          <a:ln>
            <a:noFill/>
          </a:ln>
        </p:spPr>
      </p:pic>
      <p:sp>
        <p:nvSpPr>
          <p:cNvPr id="165" name="Google Shape;165;p25"/>
          <p:cNvSpPr txBox="1"/>
          <p:nvPr/>
        </p:nvSpPr>
        <p:spPr>
          <a:xfrm>
            <a:off x="5972675" y="76200"/>
            <a:ext cx="3171300" cy="908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GB" sz="2300">
                <a:solidFill>
                  <a:srgbClr val="DD9B9B"/>
                </a:solidFill>
                <a:highlight>
                  <a:srgbClr val="FAF5EA"/>
                </a:highlight>
                <a:latin typeface="Playfair Display"/>
                <a:ea typeface="Playfair Display"/>
                <a:cs typeface="Playfair Display"/>
                <a:sym typeface="Playfair Display"/>
              </a:rPr>
              <a:t>Review of Day 2.</a:t>
            </a:r>
            <a:endParaRPr b="1" i="1">
              <a:solidFill>
                <a:srgbClr val="FAF5EA"/>
              </a:solidFill>
              <a:highlight>
                <a:srgbClr val="DD9B9B"/>
              </a:highlight>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9" name="Shape 169"/>
        <p:cNvGrpSpPr/>
        <p:nvPr/>
      </p:nvGrpSpPr>
      <p:grpSpPr>
        <a:xfrm>
          <a:off x="0" y="0"/>
          <a:ext cx="0" cy="0"/>
          <a:chOff x="0" y="0"/>
          <a:chExt cx="0" cy="0"/>
        </a:xfrm>
      </p:grpSpPr>
      <p:sp>
        <p:nvSpPr>
          <p:cNvPr id="170" name="Google Shape;170;p26"/>
          <p:cNvSpPr txBox="1"/>
          <p:nvPr>
            <p:ph type="title"/>
          </p:nvPr>
        </p:nvSpPr>
        <p:spPr>
          <a:xfrm>
            <a:off x="766350" y="1597575"/>
            <a:ext cx="7611300" cy="61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GB" sz="3400">
                <a:solidFill>
                  <a:schemeClr val="accent5"/>
                </a:solidFill>
              </a:rPr>
              <a:t>Our rationality is for the pursuit of truth &amp; the realization of love.</a:t>
            </a:r>
            <a:endParaRPr i="1" sz="3400">
              <a:solidFill>
                <a:schemeClr val="accent5"/>
              </a:solidFill>
            </a:endParaRPr>
          </a:p>
        </p:txBody>
      </p:sp>
      <p:sp>
        <p:nvSpPr>
          <p:cNvPr id="171" name="Google Shape;171;p26"/>
          <p:cNvSpPr txBox="1"/>
          <p:nvPr>
            <p:ph type="title"/>
          </p:nvPr>
        </p:nvSpPr>
        <p:spPr>
          <a:xfrm>
            <a:off x="680250" y="2444175"/>
            <a:ext cx="7783500" cy="1480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b="0" lang="en-GB" sz="2400">
                <a:solidFill>
                  <a:schemeClr val="dk1"/>
                </a:solidFill>
                <a:latin typeface="Playfair Display SemiBold"/>
                <a:ea typeface="Playfair Display SemiBold"/>
                <a:cs typeface="Playfair Display SemiBold"/>
                <a:sym typeface="Playfair Display SemiBold"/>
              </a:rPr>
              <a:t>Our capacity for understanding truth is for the purpose of knowing &amp; loving God </a:t>
            </a:r>
            <a:endParaRPr b="0" sz="2400">
              <a:solidFill>
                <a:schemeClr val="dk1"/>
              </a:solidFill>
              <a:latin typeface="Playfair Display SemiBold"/>
              <a:ea typeface="Playfair Display SemiBold"/>
              <a:cs typeface="Playfair Display SemiBold"/>
              <a:sym typeface="Playfair Display SemiBold"/>
            </a:endParaRPr>
          </a:p>
          <a:p>
            <a:pPr indent="0" lvl="0" marL="457200" rtl="0" algn="l">
              <a:spcBef>
                <a:spcPts val="0"/>
              </a:spcBef>
              <a:spcAft>
                <a:spcPts val="0"/>
              </a:spcAft>
              <a:buNone/>
            </a:pPr>
            <a:r>
              <a:rPr b="0" lang="en-GB" sz="2400">
                <a:solidFill>
                  <a:schemeClr val="dk1"/>
                </a:solidFill>
                <a:latin typeface="Playfair Display SemiBold"/>
                <a:ea typeface="Playfair Display SemiBold"/>
                <a:cs typeface="Playfair Display SemiBold"/>
                <a:sym typeface="Playfair Display SemiBold"/>
              </a:rPr>
              <a:t>and one another. </a:t>
            </a:r>
            <a:endParaRPr b="0" sz="2400">
              <a:solidFill>
                <a:schemeClr val="dk1"/>
              </a:solidFill>
              <a:latin typeface="Playfair Display SemiBold"/>
              <a:ea typeface="Playfair Display SemiBold"/>
              <a:cs typeface="Playfair Display SemiBold"/>
              <a:sym typeface="Playfair Display SemiBold"/>
            </a:endParaRPr>
          </a:p>
        </p:txBody>
      </p:sp>
      <p:pic>
        <p:nvPicPr>
          <p:cNvPr id="172" name="Google Shape;172;p26"/>
          <p:cNvPicPr preferRelativeResize="0"/>
          <p:nvPr/>
        </p:nvPicPr>
        <p:blipFill>
          <a:blip r:embed="rId3">
            <a:alphaModFix/>
          </a:blip>
          <a:stretch>
            <a:fillRect/>
          </a:stretch>
        </p:blipFill>
        <p:spPr>
          <a:xfrm>
            <a:off x="6769550" y="3041950"/>
            <a:ext cx="1836699" cy="1836699"/>
          </a:xfrm>
          <a:prstGeom prst="rect">
            <a:avLst/>
          </a:prstGeom>
          <a:noFill/>
          <a:ln>
            <a:noFill/>
          </a:ln>
        </p:spPr>
      </p:pic>
      <p:sp>
        <p:nvSpPr>
          <p:cNvPr id="173" name="Google Shape;173;p26"/>
          <p:cNvSpPr txBox="1"/>
          <p:nvPr/>
        </p:nvSpPr>
        <p:spPr>
          <a:xfrm>
            <a:off x="5972675" y="76200"/>
            <a:ext cx="3171300" cy="908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GB" sz="2300">
                <a:solidFill>
                  <a:srgbClr val="DD9B9B"/>
                </a:solidFill>
                <a:highlight>
                  <a:srgbClr val="FAF5EA"/>
                </a:highlight>
                <a:latin typeface="Playfair Display"/>
                <a:ea typeface="Playfair Display"/>
                <a:cs typeface="Playfair Display"/>
                <a:sym typeface="Playfair Display"/>
              </a:rPr>
              <a:t>Review of Day 2.</a:t>
            </a:r>
            <a:endParaRPr b="1" i="1">
              <a:solidFill>
                <a:srgbClr val="FAF5EA"/>
              </a:solidFill>
              <a:highlight>
                <a:srgbClr val="DD9B9B"/>
              </a:highlight>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7" name="Shape 177"/>
        <p:cNvGrpSpPr/>
        <p:nvPr/>
      </p:nvGrpSpPr>
      <p:grpSpPr>
        <a:xfrm>
          <a:off x="0" y="0"/>
          <a:ext cx="0" cy="0"/>
          <a:chOff x="0" y="0"/>
          <a:chExt cx="0" cy="0"/>
        </a:xfrm>
      </p:grpSpPr>
      <p:sp>
        <p:nvSpPr>
          <p:cNvPr id="178" name="Google Shape;178;p27"/>
          <p:cNvSpPr txBox="1"/>
          <p:nvPr>
            <p:ph idx="4294967295" type="ctrTitle"/>
          </p:nvPr>
        </p:nvSpPr>
        <p:spPr>
          <a:xfrm>
            <a:off x="625500" y="604050"/>
            <a:ext cx="7893000" cy="39354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Font typeface="Lato"/>
              <a:buChar char="-"/>
            </a:pPr>
            <a:r>
              <a:rPr lang="en-GB" sz="1200">
                <a:latin typeface="Lato"/>
                <a:ea typeface="Lato"/>
                <a:cs typeface="Lato"/>
                <a:sym typeface="Lato"/>
              </a:rPr>
              <a:t>(Slide 3) Hand and Lightbulb: Zdenek Sasek via Canvas</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4) Video by The Thomistic Institute</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5) Map Illustration by Clker-Free-Vector-Images via Canvas</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6) Lightbulb Illustration by Mariia Mazaeva via Canvas</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7) Video by Michele Bishop, Animation by Avi Ofer,  Featured on TED-Ed</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8) </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Bumblebee Illustration by Clker-Free-Vector-Images via Canvas</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Brain Illustration by StarGladeVintage via Canvas</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9)</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Bitten Apple Illustration by eyewave via Canvas</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Cave Painting Illustration by ncp.18 from baddesigner via Canvas</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Hand Holding Candle Illustration by anna42f via Canvas</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10) </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Lion Illustration by Clker-Free-Vector-Images via Canvas</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Quote from Chris Baglow, </a:t>
            </a:r>
            <a:r>
              <a:rPr lang="en-GB" sz="1200">
                <a:latin typeface="Lato"/>
                <a:ea typeface="Lato"/>
                <a:cs typeface="Lato"/>
                <a:sym typeface="Lato"/>
              </a:rPr>
              <a:t>Lecture “Evolution and the Human Soul”</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 12) </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Water Illustration by by GDJ via Canvas</a:t>
            </a:r>
            <a:endParaRPr sz="1200">
              <a:latin typeface="Lato"/>
              <a:ea typeface="Lato"/>
              <a:cs typeface="Lato"/>
              <a:sym typeface="Lato"/>
            </a:endParaRPr>
          </a:p>
          <a:p>
            <a:pPr indent="-304800" lvl="1" marL="914400" rtl="0" algn="l">
              <a:lnSpc>
                <a:spcPct val="115000"/>
              </a:lnSpc>
              <a:spcBef>
                <a:spcPts val="0"/>
              </a:spcBef>
              <a:spcAft>
                <a:spcPts val="0"/>
              </a:spcAft>
              <a:buSzPts val="1200"/>
              <a:buFont typeface="Lato"/>
              <a:buChar char="-"/>
            </a:pPr>
            <a:r>
              <a:rPr lang="en-GB" sz="1200">
                <a:latin typeface="Lato"/>
                <a:ea typeface="Lato"/>
                <a:cs typeface="Lato"/>
                <a:sym typeface="Lato"/>
              </a:rPr>
              <a:t>Quote from </a:t>
            </a:r>
            <a:r>
              <a:rPr i="1" lang="en-GB" sz="1200">
                <a:latin typeface="Lato"/>
                <a:ea typeface="Lato"/>
                <a:cs typeface="Lato"/>
                <a:sym typeface="Lato"/>
              </a:rPr>
              <a:t>The Story of My Life</a:t>
            </a:r>
            <a:r>
              <a:rPr lang="en-GB" sz="1200">
                <a:latin typeface="Lato"/>
                <a:ea typeface="Lato"/>
                <a:cs typeface="Lato"/>
                <a:sym typeface="Lato"/>
              </a:rPr>
              <a:t>  by Helen Kelle</a:t>
            </a:r>
            <a:r>
              <a:rPr lang="en-GB" sz="1200">
                <a:latin typeface="Lato"/>
                <a:ea typeface="Lato"/>
                <a:cs typeface="Lato"/>
                <a:sym typeface="Lato"/>
              </a:rPr>
              <a:t>r, pg 24.  </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GB" sz="1200">
                <a:latin typeface="Lato"/>
                <a:ea typeface="Lato"/>
                <a:cs typeface="Lato"/>
                <a:sym typeface="Lato"/>
              </a:rPr>
              <a:t>(Slides 13-15) Globe Illustration by OpenClipart-Vectors via Canvas</a:t>
            </a:r>
            <a:endParaRPr sz="1200">
              <a:latin typeface="Lato"/>
              <a:ea typeface="Lato"/>
              <a:cs typeface="Lato"/>
              <a:sym typeface="Lato"/>
            </a:endParaRPr>
          </a:p>
        </p:txBody>
      </p:sp>
      <p:sp>
        <p:nvSpPr>
          <p:cNvPr id="179" name="Google Shape;179;p27"/>
          <p:cNvSpPr txBox="1"/>
          <p:nvPr>
            <p:ph idx="4294967295" type="subTitle"/>
          </p:nvPr>
        </p:nvSpPr>
        <p:spPr>
          <a:xfrm>
            <a:off x="625500" y="166950"/>
            <a:ext cx="78930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lang="en-GB" sz="2465">
                <a:highlight>
                  <a:schemeClr val="accent4"/>
                </a:highlight>
                <a:latin typeface="Playfair Display"/>
                <a:ea typeface="Playfair Display"/>
                <a:cs typeface="Playfair Display"/>
                <a:sym typeface="Playfair Display"/>
              </a:rPr>
              <a:t>Credits</a:t>
            </a:r>
            <a:endParaRPr b="1" sz="2465">
              <a:highlight>
                <a:schemeClr val="accent4"/>
              </a:highlight>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766350" y="2861450"/>
            <a:ext cx="7611300" cy="1480500"/>
          </a:xfrm>
          <a:prstGeom prst="rect">
            <a:avLst/>
          </a:prstGeom>
        </p:spPr>
        <p:txBody>
          <a:bodyPr anchorCtr="0" anchor="ctr" bIns="91425" lIns="91425" spcFirstLastPara="1" rIns="91425" wrap="square" tIns="91425">
            <a:noAutofit/>
          </a:bodyPr>
          <a:lstStyle/>
          <a:p>
            <a:pPr indent="0" lvl="0" marL="0" rtl="0" algn="r">
              <a:lnSpc>
                <a:spcPct val="80000"/>
              </a:lnSpc>
              <a:spcBef>
                <a:spcPts val="0"/>
              </a:spcBef>
              <a:spcAft>
                <a:spcPts val="0"/>
              </a:spcAft>
              <a:buNone/>
            </a:pPr>
            <a:r>
              <a:rPr lang="en-GB" sz="5300"/>
              <a:t>What is natural reason? </a:t>
            </a:r>
            <a:endParaRPr sz="5300"/>
          </a:p>
          <a:p>
            <a:pPr indent="0" lvl="0" marL="0" rtl="0" algn="r">
              <a:lnSpc>
                <a:spcPct val="80000"/>
              </a:lnSpc>
              <a:spcBef>
                <a:spcPts val="0"/>
              </a:spcBef>
              <a:spcAft>
                <a:spcPts val="0"/>
              </a:spcAft>
              <a:buNone/>
            </a:pPr>
            <a:r>
              <a:rPr lang="en-GB" sz="5300"/>
              <a:t>And what is it for?</a:t>
            </a:r>
            <a:endParaRPr sz="5300"/>
          </a:p>
        </p:txBody>
      </p:sp>
      <p:sp>
        <p:nvSpPr>
          <p:cNvPr id="76" name="Google Shape;76;p14"/>
          <p:cNvSpPr txBox="1"/>
          <p:nvPr>
            <p:ph type="title"/>
          </p:nvPr>
        </p:nvSpPr>
        <p:spPr>
          <a:xfrm>
            <a:off x="680250" y="897525"/>
            <a:ext cx="7783500" cy="148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i="1" lang="en-GB" sz="3100" u="sng">
                <a:solidFill>
                  <a:schemeClr val="dk1"/>
                </a:solidFill>
                <a:highlight>
                  <a:srgbClr val="DD9B9B"/>
                </a:highlight>
                <a:latin typeface="Playfair Display SemiBold"/>
                <a:ea typeface="Playfair Display SemiBold"/>
                <a:cs typeface="Playfair Display SemiBold"/>
                <a:sym typeface="Playfair Display SemiBold"/>
              </a:rPr>
              <a:t>Natural reason</a:t>
            </a:r>
            <a:r>
              <a:rPr b="0" lang="en-GB" sz="3100">
                <a:solidFill>
                  <a:schemeClr val="dk1"/>
                </a:solidFill>
                <a:latin typeface="Playfair Display SemiBold"/>
                <a:ea typeface="Playfair Display SemiBold"/>
                <a:cs typeface="Playfair Display SemiBold"/>
                <a:sym typeface="Playfair Display SemiBold"/>
              </a:rPr>
              <a:t> plays a key role in </a:t>
            </a:r>
            <a:r>
              <a:rPr b="0" lang="en-GB" sz="3100">
                <a:solidFill>
                  <a:schemeClr val="dk1"/>
                </a:solidFill>
                <a:latin typeface="Playfair Display SemiBold"/>
                <a:ea typeface="Playfair Display SemiBold"/>
                <a:cs typeface="Playfair Display SemiBold"/>
                <a:sym typeface="Playfair Display SemiBold"/>
              </a:rPr>
              <a:t>distinguishing</a:t>
            </a:r>
            <a:r>
              <a:rPr b="0" lang="en-GB" sz="3100">
                <a:solidFill>
                  <a:schemeClr val="dk1"/>
                </a:solidFill>
                <a:latin typeface="Playfair Display SemiBold"/>
                <a:ea typeface="Playfair Display SemiBold"/>
                <a:cs typeface="Playfair Display SemiBold"/>
                <a:sym typeface="Playfair Display SemiBold"/>
              </a:rPr>
              <a:t> human persons from other animals.</a:t>
            </a:r>
            <a:endParaRPr b="0" sz="3100">
              <a:solidFill>
                <a:schemeClr val="dk1"/>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3243318" y="3924385"/>
            <a:ext cx="54666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i="1" lang="en-GB" sz="2200">
                <a:solidFill>
                  <a:schemeClr val="accent5"/>
                </a:solidFill>
              </a:rPr>
              <a:t>Cardinal Christoph Schönborn</a:t>
            </a:r>
            <a:endParaRPr i="1" sz="2200">
              <a:solidFill>
                <a:schemeClr val="accent5"/>
              </a:solidFill>
            </a:endParaRPr>
          </a:p>
        </p:txBody>
      </p:sp>
      <p:sp>
        <p:nvSpPr>
          <p:cNvPr id="82" name="Google Shape;82;p15"/>
          <p:cNvSpPr txBox="1"/>
          <p:nvPr>
            <p:ph type="title"/>
          </p:nvPr>
        </p:nvSpPr>
        <p:spPr>
          <a:xfrm>
            <a:off x="3130375" y="1709550"/>
            <a:ext cx="5579700" cy="19488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b="0" lang="en-GB" sz="1800">
                <a:solidFill>
                  <a:schemeClr val="dk1"/>
                </a:solidFill>
                <a:latin typeface="Playfair Display SemiBold"/>
                <a:ea typeface="Playfair Display SemiBold"/>
                <a:cs typeface="Playfair Display SemiBold"/>
                <a:sym typeface="Playfair Display SemiBold"/>
              </a:rPr>
              <a:t>“I do not</a:t>
            </a:r>
            <a:r>
              <a:rPr b="0" i="1" lang="en-GB" sz="1800">
                <a:solidFill>
                  <a:schemeClr val="dk1"/>
                </a:solidFill>
                <a:latin typeface="Playfair Display SemiBold"/>
                <a:ea typeface="Playfair Display SemiBold"/>
                <a:cs typeface="Playfair Display SemiBold"/>
                <a:sym typeface="Playfair Display SemiBold"/>
              </a:rPr>
              <a:t> just </a:t>
            </a:r>
            <a:r>
              <a:rPr b="0" lang="en-GB" sz="1800">
                <a:solidFill>
                  <a:schemeClr val="dk1"/>
                </a:solidFill>
                <a:latin typeface="Playfair Display SemiBold"/>
                <a:ea typeface="Playfair Display SemiBold"/>
                <a:cs typeface="Playfair Display SemiBold"/>
                <a:sym typeface="Playfair Display SemiBold"/>
              </a:rPr>
              <a:t>feel, I can also examine my feelings, approach them ‘objectively’, interpret them. I am not completely immersed in my world, I can look at it, can change it, compare it with other things, and can stand over against it in a critical spirit.</a:t>
            </a:r>
            <a:r>
              <a:rPr b="0" lang="en-GB" sz="1800">
                <a:solidFill>
                  <a:schemeClr val="dk1"/>
                </a:solidFill>
                <a:latin typeface="Playfair Display SemiBold"/>
                <a:ea typeface="Playfair Display SemiBold"/>
                <a:cs typeface="Playfair Display SemiBold"/>
                <a:sym typeface="Playfair Display SemiBold"/>
              </a:rPr>
              <a:t> I can think about it as well as about myself. This power cannot derive from animated matter, which cannot consider itself and stand over against itself.”</a:t>
            </a:r>
            <a:endParaRPr b="0" sz="1800">
              <a:solidFill>
                <a:schemeClr val="dk1"/>
              </a:solidFill>
              <a:latin typeface="Playfair Display SemiBold"/>
              <a:ea typeface="Playfair Display SemiBold"/>
              <a:cs typeface="Playfair Display SemiBold"/>
              <a:sym typeface="Playfair Display SemiBold"/>
            </a:endParaRPr>
          </a:p>
        </p:txBody>
      </p:sp>
      <p:pic>
        <p:nvPicPr>
          <p:cNvPr id="83" name="Google Shape;83;p15"/>
          <p:cNvPicPr preferRelativeResize="0"/>
          <p:nvPr/>
        </p:nvPicPr>
        <p:blipFill>
          <a:blip r:embed="rId3">
            <a:alphaModFix/>
          </a:blip>
          <a:stretch>
            <a:fillRect/>
          </a:stretch>
        </p:blipFill>
        <p:spPr>
          <a:xfrm rot="693577">
            <a:off x="-492802" y="232874"/>
            <a:ext cx="4902151" cy="4902151"/>
          </a:xfrm>
          <a:prstGeom prst="rect">
            <a:avLst/>
          </a:prstGeom>
          <a:noFill/>
          <a:ln>
            <a:noFill/>
          </a:ln>
        </p:spPr>
      </p:pic>
      <p:sp>
        <p:nvSpPr>
          <p:cNvPr id="84" name="Google Shape;84;p15"/>
          <p:cNvSpPr txBox="1"/>
          <p:nvPr>
            <p:ph type="title"/>
          </p:nvPr>
        </p:nvSpPr>
        <p:spPr>
          <a:xfrm>
            <a:off x="2374376" y="636050"/>
            <a:ext cx="64272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2100">
                <a:solidFill>
                  <a:schemeClr val="accent1"/>
                </a:solidFill>
                <a:highlight>
                  <a:schemeClr val="dk1"/>
                </a:highlight>
              </a:rPr>
              <a:t>Defining</a:t>
            </a:r>
            <a:r>
              <a:rPr lang="en-GB" sz="2100">
                <a:solidFill>
                  <a:schemeClr val="accent1"/>
                </a:solidFill>
                <a:highlight>
                  <a:schemeClr val="dk1"/>
                </a:highlight>
              </a:rPr>
              <a:t> </a:t>
            </a:r>
            <a:r>
              <a:rPr i="1" lang="en-GB" sz="2100" u="sng">
                <a:solidFill>
                  <a:schemeClr val="accent1"/>
                </a:solidFill>
                <a:highlight>
                  <a:schemeClr val="dk1"/>
                </a:highlight>
              </a:rPr>
              <a:t>Natural Reason</a:t>
            </a:r>
            <a:r>
              <a:rPr lang="en-GB" sz="2100">
                <a:solidFill>
                  <a:schemeClr val="accent1"/>
                </a:solidFill>
                <a:highlight>
                  <a:schemeClr val="dk1"/>
                </a:highlight>
              </a:rPr>
              <a:t>: Humankind’s Capacity for Understanding Things </a:t>
            </a:r>
            <a:r>
              <a:rPr i="1" lang="en-GB" sz="2100">
                <a:solidFill>
                  <a:schemeClr val="accent1"/>
                </a:solidFill>
                <a:highlight>
                  <a:schemeClr val="dk1"/>
                </a:highlight>
              </a:rPr>
              <a:t>as They Are</a:t>
            </a:r>
            <a:endParaRPr i="1" sz="2100">
              <a:solidFill>
                <a:schemeClr val="accent1"/>
              </a:solidFill>
              <a:highlight>
                <a:schemeClr val="dk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6"/>
          <p:cNvSpPr txBox="1"/>
          <p:nvPr>
            <p:ph type="title"/>
          </p:nvPr>
        </p:nvSpPr>
        <p:spPr>
          <a:xfrm>
            <a:off x="386500" y="1361175"/>
            <a:ext cx="4045200" cy="1707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i="1" lang="en-GB"/>
              <a:t>Homo sapiens</a:t>
            </a:r>
            <a:r>
              <a:rPr lang="en-GB"/>
              <a:t>: The Rational Animal</a:t>
            </a:r>
            <a:endParaRPr/>
          </a:p>
        </p:txBody>
      </p:sp>
      <p:sp>
        <p:nvSpPr>
          <p:cNvPr id="90" name="Google Shape;90;p16"/>
          <p:cNvSpPr txBox="1"/>
          <p:nvPr>
            <p:ph idx="1" type="subTitle"/>
          </p:nvPr>
        </p:nvSpPr>
        <p:spPr>
          <a:xfrm>
            <a:off x="494650" y="3202125"/>
            <a:ext cx="3676500" cy="10035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b="1" lang="en-GB" sz="1927"/>
              <a:t>Core Concept: </a:t>
            </a:r>
            <a:r>
              <a:rPr b="1" i="1" lang="en-GB" sz="1927"/>
              <a:t>Natural reason </a:t>
            </a:r>
            <a:r>
              <a:rPr lang="en-GB" sz="1927"/>
              <a:t>(rationality)</a:t>
            </a:r>
            <a:r>
              <a:rPr lang="en-GB" sz="1927"/>
              <a:t> is </a:t>
            </a:r>
            <a:r>
              <a:rPr lang="en-GB" sz="1927"/>
              <a:t>how we humans can </a:t>
            </a:r>
            <a:r>
              <a:rPr i="1" lang="en-GB" sz="1927"/>
              <a:t>understand</a:t>
            </a:r>
            <a:r>
              <a:rPr lang="en-GB" sz="1927"/>
              <a:t> the meaning of the world. </a:t>
            </a:r>
            <a:endParaRPr sz="1927"/>
          </a:p>
        </p:txBody>
      </p:sp>
      <p:pic>
        <p:nvPicPr>
          <p:cNvPr descr="⭐️ Donate $5 to help keep these videos FREE for everyone!&#10;Pay it forward for the next viewer: https://go.thomisticinstitute.org/donate-youtube-a101&#10;&#10;Where does intelligent life come from? Can one reconcile evolution and the creation of man? Does human life simply emerge or evolve from lower forms of life? In this episode of Aquinas 101: Science and Faith, join Fr. Dominic Legge, O.P., a Dominican friar from the Province of St. Joseph, as he presents how God intervened in history and did something new to bring about a new kind of creature, which we call the human being – a higher animal than had ever before existed, endowed with a spiritual and therefore rational soul.&#10;&#10;This video is an excerpt from Lesson 43: Evolution and the Creation of Man (Aquinas 101) by Fr. Dominic Legge, O.P. To explore the complete module, including supplemental readings and lectures, click here: https://aquinas101.thomisticinstitute.org/evolution-and-the-creation-of-man&#10;&#10;For readings, podcasts, and more videos like this, go to http://www.Aquinas101.com. While you’re there, be sure to sign up for one of our free video courses on Aquinas. And don’t forget to like and share with your friends, because it matters what you think!&#10;&#10;Subscribe to our channel here:&#10;https://www.youtube.com/c/TheThomisticInstitute?sub_confirmation=1 &#10;&#10;--&#10;&#10;Aquinas 101 is a project of the Thomistic Institute that seeks to promote Catholic truth through short, engaging video lessons. You can browse earlier videos at your own pace or enroll in one of our Aquinas 101 email courses on St. Thomas Aquinas and his masterwork, the Summa Theologiae. In these courses, you'll learn from expert scientists, philosophers, and theologians—including Dominican friars from the Province of St. Joseph.&#10;&#10;Enroll in Aquinas 101 to receive the latest videos, readings, and podcasts in your email inbox each Tuesday morning. &#10;Sign up here: https://aquinas101.thomisticinstitute.org/ &#10;&#10;Help us film Aquinas 101!&#10;Donate here: https://go.thomisticinstitute.org/donate-youtube-a101&#10;&#10;Want to represent the Thomistic Institute on your campus? Check out our online store!&#10;Explore here: https://go.thomisticinstitute.org/store-youtube-a101&#10;&#10;Stay connected on social media:&#10;https://www.facebook.com/ThomisticInstitute&#10;https://www.instagram.com/thomisticinstitute&#10;https://twitter.com/thomisticInst&#10;&#10;Visit us at: https://thomisticinstitute.org/&#10;&#10;#Aquinas101 #ThomisticInstitute #ThomasAquinas #Catholic #FaithandReason #ScienceAndFaith #ScienceAndReligion  &#10;&#10;This video was made possible through the support of grant #61944 from the John Templeton Foundation. The opinions expressed in this publication are those of the author(s) and do not necessarily reflect the views of the John Templeton Foundation.&#10;&#10;*Scripture quotations are from The Catholic Edition of the Revised Standard Version of the Bible, copyright © 1965, 1966 National Council of the Churches of Christ in the United States of America. Used by permission. All rights reserved worldwide." id="91" name="Google Shape;91;p16" title="Evolution and the Creation of Man (Aquinas 101)">
            <a:hlinkClick r:id="rId3"/>
          </p:cNvPr>
          <p:cNvPicPr preferRelativeResize="0"/>
          <p:nvPr/>
        </p:nvPicPr>
        <p:blipFill>
          <a:blip r:embed="rId4">
            <a:alphaModFix/>
          </a:blip>
          <a:stretch>
            <a:fillRect/>
          </a:stretch>
        </p:blipFill>
        <p:spPr>
          <a:xfrm>
            <a:off x="4853875" y="1467725"/>
            <a:ext cx="3925425" cy="2208050"/>
          </a:xfrm>
          <a:prstGeom prst="rect">
            <a:avLst/>
          </a:prstGeom>
          <a:noFill/>
          <a:ln>
            <a:noFill/>
          </a:ln>
        </p:spPr>
      </p:pic>
      <p:sp>
        <p:nvSpPr>
          <p:cNvPr id="92" name="Google Shape;92;p16"/>
          <p:cNvSpPr txBox="1"/>
          <p:nvPr>
            <p:ph idx="2" type="body"/>
          </p:nvPr>
        </p:nvSpPr>
        <p:spPr>
          <a:xfrm>
            <a:off x="6251500" y="3675775"/>
            <a:ext cx="2527800" cy="591000"/>
          </a:xfrm>
          <a:prstGeom prst="rect">
            <a:avLst/>
          </a:prstGeom>
        </p:spPr>
        <p:txBody>
          <a:bodyPr anchorCtr="0" anchor="ctr" bIns="91425" lIns="91425" spcFirstLastPara="1" rIns="91425" wrap="square" tIns="91425">
            <a:normAutofit/>
          </a:bodyPr>
          <a:lstStyle/>
          <a:p>
            <a:pPr indent="0" lvl="0" marL="0" rtl="0" algn="r">
              <a:spcBef>
                <a:spcPts val="0"/>
              </a:spcBef>
              <a:spcAft>
                <a:spcPts val="1200"/>
              </a:spcAft>
              <a:buNone/>
            </a:pPr>
            <a:r>
              <a:rPr b="1" lang="en-GB" sz="1600">
                <a:solidFill>
                  <a:schemeClr val="lt1"/>
                </a:solidFill>
              </a:rPr>
              <a:t>(Watch to 5:28)</a:t>
            </a:r>
            <a:endParaRPr b="1" sz="1600">
              <a:solidFill>
                <a:schemeClr val="lt1"/>
              </a:solidFill>
            </a:endParaRPr>
          </a:p>
        </p:txBody>
      </p:sp>
      <p:sp>
        <p:nvSpPr>
          <p:cNvPr id="93" name="Google Shape;93;p16"/>
          <p:cNvSpPr txBox="1"/>
          <p:nvPr>
            <p:ph idx="2" type="body"/>
          </p:nvPr>
        </p:nvSpPr>
        <p:spPr>
          <a:xfrm>
            <a:off x="4974288" y="516550"/>
            <a:ext cx="3837000" cy="1421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1200"/>
              </a:spcAft>
              <a:buSzPts val="935"/>
              <a:buNone/>
            </a:pPr>
            <a:r>
              <a:rPr i="1" lang="en-GB" sz="2055">
                <a:solidFill>
                  <a:srgbClr val="BF9000"/>
                </a:solidFill>
                <a:latin typeface="Playfair Display SemiBold"/>
                <a:ea typeface="Playfair Display SemiBold"/>
                <a:cs typeface="Playfair Display SemiBold"/>
                <a:sym typeface="Playfair Display SemiBold"/>
              </a:rPr>
              <a:t>Watch</a:t>
            </a:r>
            <a:r>
              <a:rPr i="1" lang="en-GB" sz="1885">
                <a:solidFill>
                  <a:schemeClr val="accent5"/>
                </a:solidFill>
                <a:latin typeface="Playfair Display SemiBold"/>
                <a:ea typeface="Playfair Display SemiBold"/>
                <a:cs typeface="Playfair Display SemiBold"/>
                <a:sym typeface="Playfair Display SemiBold"/>
              </a:rPr>
              <a:t>.</a:t>
            </a:r>
            <a:endParaRPr i="1" sz="1885">
              <a:solidFill>
                <a:schemeClr val="accent5"/>
              </a:solidFill>
              <a:latin typeface="Playfair Display SemiBold"/>
              <a:ea typeface="Playfair Display SemiBold"/>
              <a:cs typeface="Playfair Display SemiBold"/>
              <a:sym typeface="Playfair Display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448750" y="1831500"/>
            <a:ext cx="6456900" cy="148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GB" sz="3000">
                <a:solidFill>
                  <a:schemeClr val="dk1"/>
                </a:solidFill>
                <a:latin typeface="Playfair Display SemiBold"/>
                <a:ea typeface="Playfair Display SemiBold"/>
                <a:cs typeface="Playfair Display SemiBold"/>
                <a:sym typeface="Playfair Display SemiBold"/>
              </a:rPr>
              <a:t>In over 4 billion years of evolution on earth, the human being is the first </a:t>
            </a:r>
            <a:r>
              <a:rPr b="0" lang="en-GB" sz="3000" u="sng">
                <a:solidFill>
                  <a:schemeClr val="dk1"/>
                </a:solidFill>
                <a:highlight>
                  <a:srgbClr val="DD9B9B"/>
                </a:highlight>
                <a:latin typeface="Playfair Display SemiBold"/>
                <a:ea typeface="Playfair Display SemiBold"/>
                <a:cs typeface="Playfair Display SemiBold"/>
                <a:sym typeface="Playfair Display SemiBold"/>
              </a:rPr>
              <a:t>material </a:t>
            </a:r>
            <a:r>
              <a:rPr b="0" lang="en-GB" sz="3000" u="sng">
                <a:solidFill>
                  <a:schemeClr val="dk1"/>
                </a:solidFill>
                <a:highlight>
                  <a:srgbClr val="DD9B9B"/>
                </a:highlight>
                <a:latin typeface="Playfair Display SemiBold"/>
                <a:ea typeface="Playfair Display SemiBold"/>
                <a:cs typeface="Playfair Display SemiBold"/>
                <a:sym typeface="Playfair Display SemiBold"/>
              </a:rPr>
              <a:t>creature</a:t>
            </a:r>
            <a:r>
              <a:rPr b="0" lang="en-GB" sz="3000">
                <a:solidFill>
                  <a:schemeClr val="dk1"/>
                </a:solidFill>
                <a:latin typeface="Playfair Display SemiBold"/>
                <a:ea typeface="Playfair Display SemiBold"/>
                <a:cs typeface="Playfair Display SemiBold"/>
                <a:sym typeface="Playfair Display SemiBold"/>
              </a:rPr>
              <a:t> of its kind for whom </a:t>
            </a:r>
            <a:r>
              <a:rPr b="0" lang="en-GB" sz="3000" u="sng">
                <a:solidFill>
                  <a:schemeClr val="dk1"/>
                </a:solidFill>
                <a:highlight>
                  <a:srgbClr val="DD9B9B"/>
                </a:highlight>
                <a:latin typeface="Playfair Display SemiBold"/>
                <a:ea typeface="Playfair Display SemiBold"/>
                <a:cs typeface="Playfair Display SemiBold"/>
                <a:sym typeface="Playfair Display SemiBold"/>
              </a:rPr>
              <a:t>being spiritual</a:t>
            </a:r>
            <a:r>
              <a:rPr b="0" lang="en-GB" sz="3000">
                <a:solidFill>
                  <a:schemeClr val="dk1"/>
                </a:solidFill>
                <a:latin typeface="Playfair Display SemiBold"/>
                <a:ea typeface="Playfair Display SemiBold"/>
                <a:cs typeface="Playfair Display SemiBold"/>
                <a:sym typeface="Playfair Display SemiBold"/>
              </a:rPr>
              <a:t> is its natural state.</a:t>
            </a:r>
            <a:endParaRPr b="0" sz="3000">
              <a:solidFill>
                <a:schemeClr val="dk1"/>
              </a:solidFill>
              <a:latin typeface="Playfair Display SemiBold"/>
              <a:ea typeface="Playfair Display SemiBold"/>
              <a:cs typeface="Playfair Display SemiBold"/>
              <a:sym typeface="Playfair Display SemiBold"/>
            </a:endParaRPr>
          </a:p>
        </p:txBody>
      </p:sp>
      <p:pic>
        <p:nvPicPr>
          <p:cNvPr id="99" name="Google Shape;99;p17"/>
          <p:cNvPicPr preferRelativeResize="0"/>
          <p:nvPr/>
        </p:nvPicPr>
        <p:blipFill rotWithShape="1">
          <a:blip r:embed="rId3">
            <a:alphaModFix amt="43000"/>
          </a:blip>
          <a:srcRect b="11249" l="0" r="0" t="-11250"/>
          <a:stretch/>
        </p:blipFill>
        <p:spPr>
          <a:xfrm>
            <a:off x="1321500" y="-2170950"/>
            <a:ext cx="8084750" cy="7842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B335"/>
        </a:solidFill>
      </p:bgPr>
    </p:bg>
    <p:spTree>
      <p:nvGrpSpPr>
        <p:cNvPr id="103" name="Shape 103"/>
        <p:cNvGrpSpPr/>
        <p:nvPr/>
      </p:nvGrpSpPr>
      <p:grpSpPr>
        <a:xfrm>
          <a:off x="0" y="0"/>
          <a:ext cx="0" cy="0"/>
          <a:chOff x="0" y="0"/>
          <a:chExt cx="0" cy="0"/>
        </a:xfrm>
      </p:grpSpPr>
      <p:sp>
        <p:nvSpPr>
          <p:cNvPr id="104" name="Google Shape;104;p18"/>
          <p:cNvSpPr txBox="1"/>
          <p:nvPr>
            <p:ph type="title"/>
          </p:nvPr>
        </p:nvSpPr>
        <p:spPr>
          <a:xfrm>
            <a:off x="1356900" y="1093413"/>
            <a:ext cx="64302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Signs of a Rational Soul</a:t>
            </a:r>
            <a:endParaRPr/>
          </a:p>
        </p:txBody>
      </p:sp>
      <p:sp>
        <p:nvSpPr>
          <p:cNvPr id="105" name="Google Shape;105;p18"/>
          <p:cNvSpPr txBox="1"/>
          <p:nvPr>
            <p:ph type="title"/>
          </p:nvPr>
        </p:nvSpPr>
        <p:spPr>
          <a:xfrm>
            <a:off x="1356900" y="1987288"/>
            <a:ext cx="6430200" cy="1300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sz="3300">
                <a:highlight>
                  <a:schemeClr val="lt1"/>
                </a:highlight>
              </a:rPr>
              <a:t>A Brief Look at the Human Phenomenon of Symbolic Language</a:t>
            </a:r>
            <a:endParaRPr sz="3300">
              <a:highlight>
                <a:schemeClr val="lt1"/>
              </a:highlight>
            </a:endParaRPr>
          </a:p>
        </p:txBody>
      </p:sp>
      <p:pic>
        <p:nvPicPr>
          <p:cNvPr id="106" name="Google Shape;106;p18"/>
          <p:cNvPicPr preferRelativeResize="0"/>
          <p:nvPr/>
        </p:nvPicPr>
        <p:blipFill>
          <a:blip r:embed="rId3">
            <a:alphaModFix/>
          </a:blip>
          <a:stretch>
            <a:fillRect/>
          </a:stretch>
        </p:blipFill>
        <p:spPr>
          <a:xfrm>
            <a:off x="3730140" y="3128925"/>
            <a:ext cx="1683725" cy="16837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0" name="Shape 110"/>
        <p:cNvGrpSpPr/>
        <p:nvPr/>
      </p:nvGrpSpPr>
      <p:grpSpPr>
        <a:xfrm>
          <a:off x="0" y="0"/>
          <a:ext cx="0" cy="0"/>
          <a:chOff x="0" y="0"/>
          <a:chExt cx="0" cy="0"/>
        </a:xfrm>
      </p:grpSpPr>
      <p:sp>
        <p:nvSpPr>
          <p:cNvPr id="111" name="Google Shape;111;p1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3280">
                <a:solidFill>
                  <a:schemeClr val="accent5"/>
                </a:solidFill>
              </a:rPr>
              <a:t>Animal</a:t>
            </a:r>
            <a:r>
              <a:rPr lang="en-GB" sz="3280">
                <a:solidFill>
                  <a:schemeClr val="accent5"/>
                </a:solidFill>
              </a:rPr>
              <a:t> Communication</a:t>
            </a:r>
            <a:r>
              <a:rPr lang="en-GB" sz="3280">
                <a:solidFill>
                  <a:schemeClr val="accent5"/>
                </a:solidFill>
              </a:rPr>
              <a:t> </a:t>
            </a:r>
            <a:r>
              <a:rPr lang="en-GB" sz="3280">
                <a:solidFill>
                  <a:srgbClr val="29D0F1"/>
                </a:solidFill>
              </a:rPr>
              <a:t>vs</a:t>
            </a:r>
            <a:r>
              <a:rPr lang="en-GB" sz="3280">
                <a:solidFill>
                  <a:schemeClr val="lt1"/>
                </a:solidFill>
              </a:rPr>
              <a:t>.</a:t>
            </a:r>
            <a:r>
              <a:rPr lang="en-GB" sz="3280"/>
              <a:t> Human Language</a:t>
            </a:r>
            <a:endParaRPr i="1" sz="3280"/>
          </a:p>
        </p:txBody>
      </p:sp>
      <p:sp>
        <p:nvSpPr>
          <p:cNvPr id="112" name="Google Shape;112;p1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i="1" lang="en-GB" sz="2105"/>
              <a:t>What do humans and animals share in our systems of </a:t>
            </a:r>
            <a:r>
              <a:rPr i="1" lang="en-GB" sz="2105"/>
              <a:t>communication</a:t>
            </a:r>
            <a:r>
              <a:rPr i="1" lang="en-GB" sz="2105"/>
              <a:t>? In what ways do we differ?</a:t>
            </a:r>
            <a:endParaRPr i="1" sz="2105"/>
          </a:p>
        </p:txBody>
      </p:sp>
      <p:pic>
        <p:nvPicPr>
          <p:cNvPr descr="View full lesson: http://ed.ted.com/lessons/do-animals-have-language-michele-bishop&#10;&#10;All animals communicate. But do they have language? Michele Bishop details the four specific qualities we associate with language and investigates whether or not certain animals utilize some or all of those qualities to communicate.&#10;&#10;Lesson by Michele Bishop, animation by Avi Ofer." id="113" name="Google Shape;113;p19" title="Do animals have language? - Michele Bishop">
            <a:hlinkClick r:id="rId3"/>
          </p:cNvPr>
          <p:cNvPicPr preferRelativeResize="0"/>
          <p:nvPr/>
        </p:nvPicPr>
        <p:blipFill>
          <a:blip r:embed="rId4">
            <a:alphaModFix/>
          </a:blip>
          <a:stretch>
            <a:fillRect/>
          </a:stretch>
        </p:blipFill>
        <p:spPr>
          <a:xfrm>
            <a:off x="5050500" y="1028763"/>
            <a:ext cx="3536225" cy="1989125"/>
          </a:xfrm>
          <a:prstGeom prst="rect">
            <a:avLst/>
          </a:prstGeom>
          <a:noFill/>
          <a:ln>
            <a:noFill/>
          </a:ln>
          <a:effectLst>
            <a:outerShdw blurRad="57150" rotWithShape="0" algn="bl" dir="5400000" dist="19050">
              <a:schemeClr val="accent1">
                <a:alpha val="50000"/>
              </a:schemeClr>
            </a:outerShdw>
          </a:effectLst>
        </p:spPr>
      </p:pic>
      <p:sp>
        <p:nvSpPr>
          <p:cNvPr id="114" name="Google Shape;114;p19"/>
          <p:cNvSpPr txBox="1"/>
          <p:nvPr>
            <p:ph idx="2" type="body"/>
          </p:nvPr>
        </p:nvSpPr>
        <p:spPr>
          <a:xfrm>
            <a:off x="4749600" y="112250"/>
            <a:ext cx="3837000" cy="1421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1200"/>
              </a:spcAft>
              <a:buSzPts val="935"/>
              <a:buNone/>
            </a:pPr>
            <a:r>
              <a:rPr i="1" lang="en-GB" sz="2055">
                <a:solidFill>
                  <a:srgbClr val="BF9000"/>
                </a:solidFill>
                <a:latin typeface="Playfair Display SemiBold"/>
                <a:ea typeface="Playfair Display SemiBold"/>
                <a:cs typeface="Playfair Display SemiBold"/>
                <a:sym typeface="Playfair Display SemiBold"/>
              </a:rPr>
              <a:t>Watch</a:t>
            </a:r>
            <a:r>
              <a:rPr i="1" lang="en-GB" sz="1885">
                <a:solidFill>
                  <a:schemeClr val="accent5"/>
                </a:solidFill>
                <a:latin typeface="Playfair Display SemiBold"/>
                <a:ea typeface="Playfair Display SemiBold"/>
                <a:cs typeface="Playfair Display SemiBold"/>
                <a:sym typeface="Playfair Display SemiBold"/>
              </a:rPr>
              <a:t>.</a:t>
            </a:r>
            <a:endParaRPr i="1" sz="1885">
              <a:solidFill>
                <a:schemeClr val="accent5"/>
              </a:solidFill>
              <a:latin typeface="Playfair Display SemiBold"/>
              <a:ea typeface="Playfair Display SemiBold"/>
              <a:cs typeface="Playfair Display SemiBold"/>
              <a:sym typeface="Playfair Display SemiBold"/>
            </a:endParaRPr>
          </a:p>
        </p:txBody>
      </p:sp>
      <p:sp>
        <p:nvSpPr>
          <p:cNvPr id="115" name="Google Shape;115;p19"/>
          <p:cNvSpPr txBox="1"/>
          <p:nvPr>
            <p:ph idx="1" type="subTitle"/>
          </p:nvPr>
        </p:nvSpPr>
        <p:spPr>
          <a:xfrm>
            <a:off x="7842425" y="4575513"/>
            <a:ext cx="744300" cy="291600"/>
          </a:xfrm>
          <a:prstGeom prst="rect">
            <a:avLst/>
          </a:prstGeom>
        </p:spPr>
        <p:txBody>
          <a:bodyPr anchorCtr="0" anchor="t" bIns="91425" lIns="91425" spcFirstLastPara="1" rIns="91425" wrap="square" tIns="91425">
            <a:noAutofit/>
          </a:bodyPr>
          <a:lstStyle/>
          <a:p>
            <a:pPr indent="0" lvl="0" marL="0" rtl="0" algn="r">
              <a:lnSpc>
                <a:spcPct val="90000"/>
              </a:lnSpc>
              <a:spcBef>
                <a:spcPts val="0"/>
              </a:spcBef>
              <a:spcAft>
                <a:spcPts val="0"/>
              </a:spcAft>
              <a:buSzPts val="935"/>
              <a:buNone/>
            </a:pPr>
            <a:r>
              <a:rPr b="1" lang="en-GB" sz="1255">
                <a:solidFill>
                  <a:schemeClr val="lt1"/>
                </a:solidFill>
              </a:rPr>
              <a:t>(4:55)</a:t>
            </a:r>
            <a:endParaRPr b="1" sz="1285">
              <a:solidFill>
                <a:schemeClr val="accent5"/>
              </a:solidFill>
            </a:endParaRPr>
          </a:p>
        </p:txBody>
      </p:sp>
      <p:sp>
        <p:nvSpPr>
          <p:cNvPr id="116" name="Google Shape;116;p19"/>
          <p:cNvSpPr txBox="1"/>
          <p:nvPr/>
        </p:nvSpPr>
        <p:spPr>
          <a:xfrm>
            <a:off x="5050500" y="3136925"/>
            <a:ext cx="3536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solidFill>
                  <a:schemeClr val="accent1"/>
                </a:solidFill>
                <a:latin typeface="Lato"/>
                <a:ea typeface="Lato"/>
                <a:cs typeface="Lato"/>
                <a:sym typeface="Lato"/>
              </a:rPr>
              <a:t>A quick glimpse at </a:t>
            </a:r>
            <a:r>
              <a:rPr i="1" lang="en-GB" sz="1600">
                <a:solidFill>
                  <a:schemeClr val="accent1"/>
                </a:solidFill>
                <a:latin typeface="Lato"/>
                <a:ea typeface="Lato"/>
                <a:cs typeface="Lato"/>
                <a:sym typeface="Lato"/>
              </a:rPr>
              <a:t>various forms of </a:t>
            </a:r>
            <a:r>
              <a:rPr i="1" lang="en-GB" sz="1600">
                <a:solidFill>
                  <a:schemeClr val="accent1"/>
                </a:solidFill>
                <a:latin typeface="Lato"/>
                <a:ea typeface="Lato"/>
                <a:cs typeface="Lato"/>
                <a:sym typeface="Lato"/>
              </a:rPr>
              <a:t>animal communication – from bees to gophers to gorillas – and how they can differ from human language</a:t>
            </a:r>
            <a:endParaRPr sz="9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0" name="Shape 120"/>
        <p:cNvGrpSpPr/>
        <p:nvPr/>
      </p:nvGrpSpPr>
      <p:grpSpPr>
        <a:xfrm>
          <a:off x="0" y="0"/>
          <a:ext cx="0" cy="0"/>
          <a:chOff x="0" y="0"/>
          <a:chExt cx="0" cy="0"/>
        </a:xfrm>
      </p:grpSpPr>
      <p:sp>
        <p:nvSpPr>
          <p:cNvPr id="121" name="Google Shape;121;p20"/>
          <p:cNvSpPr txBox="1"/>
          <p:nvPr>
            <p:ph type="title"/>
          </p:nvPr>
        </p:nvSpPr>
        <p:spPr>
          <a:xfrm>
            <a:off x="1790550" y="1059513"/>
            <a:ext cx="5562900" cy="3017400"/>
          </a:xfrm>
          <a:prstGeom prst="rect">
            <a:avLst/>
          </a:prstGeom>
          <a:solidFill>
            <a:schemeClr val="dk1"/>
          </a:solidFill>
          <a:ln cap="flat" cmpd="sng" w="76200">
            <a:solidFill>
              <a:srgbClr val="D8B335"/>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0" lang="en-GB" sz="1700">
                <a:solidFill>
                  <a:schemeClr val="accent1"/>
                </a:solidFill>
                <a:latin typeface="Playfair Display SemiBold"/>
                <a:ea typeface="Playfair Display SemiBold"/>
                <a:cs typeface="Playfair Display SemiBold"/>
                <a:sym typeface="Playfair Display SemiBold"/>
              </a:rPr>
              <a:t>“Animals’ topics of conversations are </a:t>
            </a:r>
            <a:r>
              <a:rPr b="0" lang="en-GB" sz="1700">
                <a:solidFill>
                  <a:schemeClr val="accent1"/>
                </a:solidFill>
                <a:highlight>
                  <a:srgbClr val="DD9B9B"/>
                </a:highlight>
                <a:latin typeface="Playfair Display SemiBold"/>
                <a:ea typeface="Playfair Display SemiBold"/>
                <a:cs typeface="Playfair Display SemiBold"/>
                <a:sym typeface="Playfair Display SemiBold"/>
              </a:rPr>
              <a:t>usually limited</a:t>
            </a:r>
            <a:r>
              <a:rPr b="0" lang="en-GB" sz="1700">
                <a:solidFill>
                  <a:schemeClr val="accent1"/>
                </a:solidFill>
                <a:latin typeface="Playfair Display SemiBold"/>
                <a:ea typeface="Playfair Display SemiBold"/>
                <a:cs typeface="Playfair Display SemiBold"/>
                <a:sym typeface="Playfair Display SemiBold"/>
              </a:rPr>
              <a:t>. Bees talk about food, prairie dogs talk about predators, and crabs talk about themselves. Human language stands alone. …The human brain can take a </a:t>
            </a:r>
            <a:r>
              <a:rPr b="0" lang="en-GB" sz="1700">
                <a:solidFill>
                  <a:schemeClr val="accent1"/>
                </a:solidFill>
                <a:highlight>
                  <a:schemeClr val="accent5"/>
                </a:highlight>
                <a:latin typeface="Playfair Display SemiBold"/>
                <a:ea typeface="Playfair Display SemiBold"/>
                <a:cs typeface="Playfair Display SemiBold"/>
                <a:sym typeface="Playfair Display SemiBold"/>
              </a:rPr>
              <a:t>finite number of elements and create an </a:t>
            </a:r>
            <a:r>
              <a:rPr b="0" lang="en-GB" sz="1700" u="sng">
                <a:solidFill>
                  <a:schemeClr val="accent1"/>
                </a:solidFill>
                <a:highlight>
                  <a:schemeClr val="accent5"/>
                </a:highlight>
                <a:latin typeface="Playfair Display SemiBold"/>
                <a:ea typeface="Playfair Display SemiBold"/>
                <a:cs typeface="Playfair Display SemiBold"/>
                <a:sym typeface="Playfair Display SemiBold"/>
              </a:rPr>
              <a:t>infinite</a:t>
            </a:r>
            <a:r>
              <a:rPr b="0" lang="en-GB" sz="1700">
                <a:solidFill>
                  <a:schemeClr val="accent1"/>
                </a:solidFill>
                <a:highlight>
                  <a:schemeClr val="accent5"/>
                </a:highlight>
                <a:latin typeface="Playfair Display SemiBold"/>
                <a:ea typeface="Playfair Display SemiBold"/>
                <a:cs typeface="Playfair Display SemiBold"/>
                <a:sym typeface="Playfair Display SemiBold"/>
              </a:rPr>
              <a:t> number of messages</a:t>
            </a:r>
            <a:r>
              <a:rPr b="0" lang="en-GB" sz="1700">
                <a:solidFill>
                  <a:schemeClr val="accent1"/>
                </a:solidFill>
                <a:latin typeface="Playfair Display SemiBold"/>
                <a:ea typeface="Playfair Display SemiBold"/>
                <a:cs typeface="Playfair Display SemiBold"/>
                <a:sym typeface="Playfair Display SemiBold"/>
              </a:rPr>
              <a:t>. We can craft and understand complex sentences, as well as words that have never been spoken before. We can use language to communicate about an </a:t>
            </a:r>
            <a:r>
              <a:rPr b="0" lang="en-GB" sz="1700">
                <a:solidFill>
                  <a:schemeClr val="accent1"/>
                </a:solidFill>
                <a:highlight>
                  <a:srgbClr val="D8B335"/>
                </a:highlight>
                <a:latin typeface="Playfair Display SemiBold"/>
                <a:ea typeface="Playfair Display SemiBold"/>
                <a:cs typeface="Playfair Display SemiBold"/>
                <a:sym typeface="Playfair Display SemiBold"/>
              </a:rPr>
              <a:t>endless range of subjects</a:t>
            </a:r>
            <a:r>
              <a:rPr b="0" lang="en-GB" sz="1700">
                <a:solidFill>
                  <a:schemeClr val="accent1"/>
                </a:solidFill>
                <a:latin typeface="Playfair Display SemiBold"/>
                <a:ea typeface="Playfair Display SemiBold"/>
                <a:cs typeface="Playfair Display SemiBold"/>
                <a:sym typeface="Playfair Display SemiBold"/>
              </a:rPr>
              <a:t>, talk about </a:t>
            </a:r>
            <a:r>
              <a:rPr b="0" lang="en-GB" sz="1700">
                <a:solidFill>
                  <a:schemeClr val="accent1"/>
                </a:solidFill>
                <a:highlight>
                  <a:srgbClr val="D8B335"/>
                </a:highlight>
                <a:latin typeface="Playfair Display SemiBold"/>
                <a:ea typeface="Playfair Display SemiBold"/>
                <a:cs typeface="Playfair Display SemiBold"/>
                <a:sym typeface="Playfair Display SemiBold"/>
              </a:rPr>
              <a:t>imaginary things</a:t>
            </a:r>
            <a:r>
              <a:rPr b="0" lang="en-GB" sz="1700">
                <a:solidFill>
                  <a:schemeClr val="accent1"/>
                </a:solidFill>
                <a:latin typeface="Playfair Display SemiBold"/>
                <a:ea typeface="Playfair Display SemiBold"/>
                <a:cs typeface="Playfair Display SemiBold"/>
                <a:sym typeface="Playfair Display SemiBold"/>
              </a:rPr>
              <a:t>, and </a:t>
            </a:r>
            <a:r>
              <a:rPr b="0" lang="en-GB" sz="1700">
                <a:solidFill>
                  <a:schemeClr val="accent1"/>
                </a:solidFill>
                <a:highlight>
                  <a:srgbClr val="DD9B9B"/>
                </a:highlight>
                <a:latin typeface="Playfair Display SemiBold"/>
                <a:ea typeface="Playfair Display SemiBold"/>
                <a:cs typeface="Playfair Display SemiBold"/>
                <a:sym typeface="Playfair Display SemiBold"/>
              </a:rPr>
              <a:t>even lie</a:t>
            </a:r>
            <a:r>
              <a:rPr b="0" lang="en-GB" sz="1700">
                <a:solidFill>
                  <a:schemeClr val="accent1"/>
                </a:solidFill>
                <a:latin typeface="Playfair Display SemiBold"/>
                <a:ea typeface="Playfair Display SemiBold"/>
                <a:cs typeface="Playfair Display SemiBold"/>
                <a:sym typeface="Playfair Display SemiBold"/>
              </a:rPr>
              <a:t>.”</a:t>
            </a:r>
            <a:endParaRPr b="0" sz="1700">
              <a:solidFill>
                <a:schemeClr val="accent1"/>
              </a:solidFill>
              <a:latin typeface="Playfair Display SemiBold"/>
              <a:ea typeface="Playfair Display SemiBold"/>
              <a:cs typeface="Playfair Display SemiBold"/>
              <a:sym typeface="Playfair Display SemiBold"/>
            </a:endParaRPr>
          </a:p>
        </p:txBody>
      </p:sp>
      <p:pic>
        <p:nvPicPr>
          <p:cNvPr id="122" name="Google Shape;122;p20"/>
          <p:cNvPicPr preferRelativeResize="0"/>
          <p:nvPr/>
        </p:nvPicPr>
        <p:blipFill rotWithShape="1">
          <a:blip r:embed="rId3">
            <a:alphaModFix/>
          </a:blip>
          <a:srcRect b="26494" l="10594" r="16391" t="22506"/>
          <a:stretch/>
        </p:blipFill>
        <p:spPr>
          <a:xfrm rot="1526480">
            <a:off x="147256" y="3793720"/>
            <a:ext cx="1450038" cy="1012885"/>
          </a:xfrm>
          <a:prstGeom prst="rect">
            <a:avLst/>
          </a:prstGeom>
          <a:noFill/>
          <a:ln>
            <a:noFill/>
          </a:ln>
        </p:spPr>
      </p:pic>
      <p:sp>
        <p:nvSpPr>
          <p:cNvPr id="123" name="Google Shape;123;p20"/>
          <p:cNvSpPr txBox="1"/>
          <p:nvPr>
            <p:ph idx="1" type="body"/>
          </p:nvPr>
        </p:nvSpPr>
        <p:spPr>
          <a:xfrm>
            <a:off x="1744550" y="574300"/>
            <a:ext cx="5692200" cy="14490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1200"/>
              </a:spcAft>
              <a:buSzPts val="935"/>
              <a:buNone/>
            </a:pPr>
            <a:r>
              <a:rPr lang="en-GB" sz="2155">
                <a:solidFill>
                  <a:schemeClr val="accent5"/>
                </a:solidFill>
                <a:latin typeface="Playfair Display SemiBold"/>
                <a:ea typeface="Playfair Display SemiBold"/>
                <a:cs typeface="Playfair Display SemiBold"/>
                <a:sym typeface="Playfair Display SemiBold"/>
              </a:rPr>
              <a:t>Reflect &amp; Discuss: Key Excerpt from Video</a:t>
            </a:r>
            <a:r>
              <a:rPr lang="en-GB" sz="1985">
                <a:solidFill>
                  <a:schemeClr val="accent5"/>
                </a:solidFill>
                <a:latin typeface="Playfair Display SemiBold"/>
                <a:ea typeface="Playfair Display SemiBold"/>
                <a:cs typeface="Playfair Display SemiBold"/>
                <a:sym typeface="Playfair Display SemiBold"/>
              </a:rPr>
              <a:t>.</a:t>
            </a:r>
            <a:endParaRPr sz="1985">
              <a:solidFill>
                <a:schemeClr val="accent5"/>
              </a:solidFill>
              <a:latin typeface="Playfair Display SemiBold"/>
              <a:ea typeface="Playfair Display SemiBold"/>
              <a:cs typeface="Playfair Display SemiBold"/>
              <a:sym typeface="Playfair Display SemiBold"/>
            </a:endParaRPr>
          </a:p>
        </p:txBody>
      </p:sp>
      <p:pic>
        <p:nvPicPr>
          <p:cNvPr id="124" name="Google Shape;124;p20"/>
          <p:cNvPicPr preferRelativeResize="0"/>
          <p:nvPr/>
        </p:nvPicPr>
        <p:blipFill>
          <a:blip r:embed="rId4">
            <a:alphaModFix/>
          </a:blip>
          <a:stretch>
            <a:fillRect/>
          </a:stretch>
        </p:blipFill>
        <p:spPr>
          <a:xfrm rot="-1241226">
            <a:off x="7249953" y="130209"/>
            <a:ext cx="1828894" cy="18289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 name="Shape 128"/>
        <p:cNvGrpSpPr/>
        <p:nvPr/>
      </p:nvGrpSpPr>
      <p:grpSpPr>
        <a:xfrm>
          <a:off x="0" y="0"/>
          <a:ext cx="0" cy="0"/>
          <a:chOff x="0" y="0"/>
          <a:chExt cx="0" cy="0"/>
        </a:xfrm>
      </p:grpSpPr>
      <p:sp>
        <p:nvSpPr>
          <p:cNvPr id="129" name="Google Shape;129;p21"/>
          <p:cNvSpPr txBox="1"/>
          <p:nvPr>
            <p:ph idx="4294967295" type="ctrTitle"/>
          </p:nvPr>
        </p:nvSpPr>
        <p:spPr>
          <a:xfrm>
            <a:off x="496625" y="1590688"/>
            <a:ext cx="7893000" cy="6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280">
                <a:highlight>
                  <a:srgbClr val="D8B335"/>
                </a:highlight>
              </a:rPr>
              <a:t>Human language is </a:t>
            </a:r>
            <a:r>
              <a:rPr i="1" lang="en-GB" sz="3280">
                <a:highlight>
                  <a:srgbClr val="D8B335"/>
                </a:highlight>
              </a:rPr>
              <a:t>symbolic </a:t>
            </a:r>
            <a:r>
              <a:rPr lang="en-GB" sz="3280">
                <a:highlight>
                  <a:srgbClr val="D8B335"/>
                </a:highlight>
              </a:rPr>
              <a:t>in nature.</a:t>
            </a:r>
            <a:endParaRPr sz="3280">
              <a:highlight>
                <a:srgbClr val="D8B335"/>
              </a:highlight>
            </a:endParaRPr>
          </a:p>
        </p:txBody>
      </p:sp>
      <p:sp>
        <p:nvSpPr>
          <p:cNvPr id="130" name="Google Shape;130;p21"/>
          <p:cNvSpPr txBox="1"/>
          <p:nvPr>
            <p:ph idx="4294967295" type="subTitle"/>
          </p:nvPr>
        </p:nvSpPr>
        <p:spPr>
          <a:xfrm>
            <a:off x="496625" y="2305688"/>
            <a:ext cx="6189300" cy="843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GB" sz="2000">
                <a:solidFill>
                  <a:schemeClr val="accent5"/>
                </a:solidFill>
              </a:rPr>
              <a:t>In the </a:t>
            </a:r>
            <a:r>
              <a:rPr b="1" i="1" lang="en-GB" sz="2000">
                <a:solidFill>
                  <a:schemeClr val="accent5"/>
                </a:solidFill>
              </a:rPr>
              <a:t>rational animal</a:t>
            </a:r>
            <a:r>
              <a:rPr b="1" lang="en-GB" sz="2000">
                <a:solidFill>
                  <a:schemeClr val="accent5"/>
                </a:solidFill>
              </a:rPr>
              <a:t>, words and images no longer just mean what they immediately signify; they become </a:t>
            </a:r>
            <a:r>
              <a:rPr b="1" i="1" lang="en-GB" sz="2000">
                <a:solidFill>
                  <a:schemeClr val="accent5"/>
                </a:solidFill>
              </a:rPr>
              <a:t>carriers of</a:t>
            </a:r>
            <a:r>
              <a:rPr b="1" lang="en-GB" sz="2000">
                <a:solidFill>
                  <a:schemeClr val="accent5"/>
                </a:solidFill>
              </a:rPr>
              <a:t> </a:t>
            </a:r>
            <a:r>
              <a:rPr b="1" i="1" lang="en-GB" sz="2000">
                <a:solidFill>
                  <a:schemeClr val="accent5"/>
                </a:solidFill>
              </a:rPr>
              <a:t>intangible meanings.</a:t>
            </a:r>
            <a:endParaRPr b="1" i="1" sz="2905">
              <a:solidFill>
                <a:schemeClr val="accent5"/>
              </a:solidFill>
            </a:endParaRPr>
          </a:p>
        </p:txBody>
      </p:sp>
      <p:pic>
        <p:nvPicPr>
          <p:cNvPr id="131" name="Google Shape;131;p21"/>
          <p:cNvPicPr preferRelativeResize="0"/>
          <p:nvPr/>
        </p:nvPicPr>
        <p:blipFill>
          <a:blip r:embed="rId3">
            <a:alphaModFix/>
          </a:blip>
          <a:stretch>
            <a:fillRect/>
          </a:stretch>
        </p:blipFill>
        <p:spPr>
          <a:xfrm>
            <a:off x="4068075" y="3598100"/>
            <a:ext cx="1545399" cy="1545399"/>
          </a:xfrm>
          <a:prstGeom prst="rect">
            <a:avLst/>
          </a:prstGeom>
          <a:noFill/>
          <a:ln>
            <a:noFill/>
          </a:ln>
        </p:spPr>
      </p:pic>
      <p:pic>
        <p:nvPicPr>
          <p:cNvPr id="132" name="Google Shape;132;p21"/>
          <p:cNvPicPr preferRelativeResize="0"/>
          <p:nvPr/>
        </p:nvPicPr>
        <p:blipFill>
          <a:blip r:embed="rId4">
            <a:alphaModFix/>
          </a:blip>
          <a:stretch>
            <a:fillRect/>
          </a:stretch>
        </p:blipFill>
        <p:spPr>
          <a:xfrm>
            <a:off x="7096125" y="-136438"/>
            <a:ext cx="1952624" cy="1952624"/>
          </a:xfrm>
          <a:prstGeom prst="rect">
            <a:avLst/>
          </a:prstGeom>
          <a:noFill/>
          <a:ln>
            <a:noFill/>
          </a:ln>
        </p:spPr>
      </p:pic>
      <p:pic>
        <p:nvPicPr>
          <p:cNvPr id="133" name="Google Shape;133;p21"/>
          <p:cNvPicPr preferRelativeResize="0"/>
          <p:nvPr/>
        </p:nvPicPr>
        <p:blipFill>
          <a:blip r:embed="rId5">
            <a:alphaModFix/>
          </a:blip>
          <a:stretch>
            <a:fillRect/>
          </a:stretch>
        </p:blipFill>
        <p:spPr>
          <a:xfrm>
            <a:off x="5623000" y="1644550"/>
            <a:ext cx="3578151" cy="3578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AF5EA"/>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