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
      <p:font typeface="Playfair Display SemiBol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PlayfairDisplaySemiBold-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SemiBold-italic.fntdata"/><Relationship Id="rId25" Type="http://schemas.openxmlformats.org/officeDocument/2006/relationships/font" Target="fonts/PlayfairDisplaySemiBold-bold.fntdata"/><Relationship Id="rId27" Type="http://schemas.openxmlformats.org/officeDocument/2006/relationships/font" Target="fonts/PlayfairDisplaySemiBold-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6b695591f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6b695591f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cde618c66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cde618c66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cde618c66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cde618c66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de618c66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de618c66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266a0a8f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e266a0a8f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e2526a41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e2526a41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cd3e03315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cd3e03315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de618c66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de618c66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de618c66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cde618c66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de618c66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cde618c66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cde618c66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cde618c66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www.khanacademy.org/science/high-school-biology/hs-evolution/hs-evolution-and-natural-selection/a/hs-evolution-and-natural-selection-review" TargetMode="External"/><Relationship Id="rId4" Type="http://schemas.openxmlformats.org/officeDocument/2006/relationships/hyperlink" Target="https://michitobler.github.io/primer-of-evolution/speciation-1.html" TargetMode="External"/><Relationship Id="rId11" Type="http://schemas.openxmlformats.org/officeDocument/2006/relationships/hyperlink" Target="https://www.britannica.com/science/human-evolution" TargetMode="External"/><Relationship Id="rId10" Type="http://schemas.openxmlformats.org/officeDocument/2006/relationships/hyperlink" Target="https://www.britannica.com/science/human-evolution" TargetMode="External"/><Relationship Id="rId12" Type="http://schemas.openxmlformats.org/officeDocument/2006/relationships/hyperlink" Target="https://www.edrawmax.com/templates/1009496/" TargetMode="External"/><Relationship Id="rId9" Type="http://schemas.openxmlformats.org/officeDocument/2006/relationships/hyperlink" Target="https://blogs.iu.edu/sciu/2017/09/26/why-are-there-still-apes/" TargetMode="External"/><Relationship Id="rId5" Type="http://schemas.openxmlformats.org/officeDocument/2006/relationships/hyperlink" Target="https://michitobler.github.io/primer-of-evolution/speciation-1.html" TargetMode="External"/><Relationship Id="rId6" Type="http://schemas.openxmlformats.org/officeDocument/2006/relationships/hyperlink" Target="https://brainly.com/question/22273060" TargetMode="External"/><Relationship Id="rId7" Type="http://schemas.openxmlformats.org/officeDocument/2006/relationships/hyperlink" Target="https://brainly.com/question/22273060" TargetMode="External"/><Relationship Id="rId8" Type="http://schemas.openxmlformats.org/officeDocument/2006/relationships/hyperlink" Target="https://blogs.iu.edu/sciu/2017/09/26/why-are-there-still-ap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youtube.com/watch?v=jBeZplWZoDg" TargetMode="External"/><Relationship Id="rId4" Type="http://schemas.openxmlformats.org/officeDocument/2006/relationships/image" Target="../media/image3.jpg"/><Relationship Id="rId5" Type="http://schemas.openxmlformats.org/officeDocument/2006/relationships/hyperlink" Target="https://sciencereligiondialogue.org/resources/how-did-humans-become-human-becoming-human-parts-1-2/" TargetMode="External"/><Relationship Id="rId6" Type="http://schemas.openxmlformats.org/officeDocument/2006/relationships/hyperlink" Target="https://sciencereligiondialogue.org/resources/how-did-humans-become-human-becoming-human-parts-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youtube.com/watch?v=TnK2CNJ2gvA" TargetMode="External"/><Relationship Id="rId4" Type="http://schemas.openxmlformats.org/officeDocument/2006/relationships/image" Target="../media/image2.jpg"/><Relationship Id="rId5" Type="http://schemas.openxmlformats.org/officeDocument/2006/relationships/hyperlink" Target="https://sciencereligiondialogue.org/resources/how-did-humans-become-human-becoming-human-parts-1-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7" name="Shape 67"/>
        <p:cNvGrpSpPr/>
        <p:nvPr/>
      </p:nvGrpSpPr>
      <p:grpSpPr>
        <a:xfrm>
          <a:off x="0" y="0"/>
          <a:ext cx="0" cy="0"/>
          <a:chOff x="0" y="0"/>
          <a:chExt cx="0" cy="0"/>
        </a:xfrm>
      </p:grpSpPr>
      <p:sp>
        <p:nvSpPr>
          <p:cNvPr id="68" name="Google Shape;68;p13"/>
          <p:cNvSpPr txBox="1"/>
          <p:nvPr>
            <p:ph idx="4294967295" type="ctrTitle"/>
          </p:nvPr>
        </p:nvSpPr>
        <p:spPr>
          <a:xfrm>
            <a:off x="625500" y="1853250"/>
            <a:ext cx="7168800" cy="14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Human Uniqueness in Evolutionary History</a:t>
            </a:r>
            <a:endParaRPr sz="4000"/>
          </a:p>
        </p:txBody>
      </p:sp>
      <p:sp>
        <p:nvSpPr>
          <p:cNvPr id="69" name="Google Shape;69;p13"/>
          <p:cNvSpPr txBox="1"/>
          <p:nvPr>
            <p:ph idx="4294967295" type="subTitle"/>
          </p:nvPr>
        </p:nvSpPr>
        <p:spPr>
          <a:xfrm>
            <a:off x="625500" y="3210875"/>
            <a:ext cx="78930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i="1" lang="en-GB" sz="2165">
                <a:solidFill>
                  <a:schemeClr val="accent5"/>
                </a:solidFill>
              </a:rPr>
              <a:t>What makes humans different? </a:t>
            </a:r>
            <a:endParaRPr b="1" i="1" sz="2165">
              <a:solidFill>
                <a:schemeClr val="accent5"/>
              </a:solidFill>
            </a:endParaRPr>
          </a:p>
        </p:txBody>
      </p:sp>
      <p:sp>
        <p:nvSpPr>
          <p:cNvPr id="70" name="Google Shape;70;p13"/>
          <p:cNvSpPr txBox="1"/>
          <p:nvPr>
            <p:ph idx="4294967295" type="subTitle"/>
          </p:nvPr>
        </p:nvSpPr>
        <p:spPr>
          <a:xfrm>
            <a:off x="625500" y="1336775"/>
            <a:ext cx="78930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lang="en-GB" sz="2465">
                <a:highlight>
                  <a:schemeClr val="accent4"/>
                </a:highlight>
                <a:latin typeface="Playfair Display"/>
                <a:ea typeface="Playfair Display"/>
                <a:cs typeface="Playfair Display"/>
                <a:sym typeface="Playfair Display"/>
              </a:rPr>
              <a:t>Day 1</a:t>
            </a:r>
            <a:endParaRPr b="1" sz="2465">
              <a:highlight>
                <a:schemeClr val="accent4"/>
              </a:highlight>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 name="Shape 129"/>
        <p:cNvGrpSpPr/>
        <p:nvPr/>
      </p:nvGrpSpPr>
      <p:grpSpPr>
        <a:xfrm>
          <a:off x="0" y="0"/>
          <a:ext cx="0" cy="0"/>
          <a:chOff x="0" y="0"/>
          <a:chExt cx="0" cy="0"/>
        </a:xfrm>
      </p:grpSpPr>
      <p:sp>
        <p:nvSpPr>
          <p:cNvPr id="130" name="Google Shape;130;p22"/>
          <p:cNvSpPr txBox="1"/>
          <p:nvPr>
            <p:ph type="title"/>
          </p:nvPr>
        </p:nvSpPr>
        <p:spPr>
          <a:xfrm>
            <a:off x="721125" y="118400"/>
            <a:ext cx="6827400" cy="61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2400">
                <a:solidFill>
                  <a:schemeClr val="accent1"/>
                </a:solidFill>
                <a:highlight>
                  <a:schemeClr val="dk1"/>
                </a:highlight>
              </a:rPr>
              <a:t>Figure #6: Hominin Cladogram (complex)</a:t>
            </a:r>
            <a:endParaRPr sz="2400">
              <a:solidFill>
                <a:schemeClr val="accent1"/>
              </a:solidFill>
              <a:highlight>
                <a:schemeClr val="dk1"/>
              </a:highlight>
            </a:endParaRPr>
          </a:p>
        </p:txBody>
      </p:sp>
      <p:pic>
        <p:nvPicPr>
          <p:cNvPr id="131" name="Google Shape;131;p22"/>
          <p:cNvPicPr preferRelativeResize="0"/>
          <p:nvPr/>
        </p:nvPicPr>
        <p:blipFill>
          <a:blip r:embed="rId3">
            <a:alphaModFix/>
          </a:blip>
          <a:stretch>
            <a:fillRect/>
          </a:stretch>
        </p:blipFill>
        <p:spPr>
          <a:xfrm>
            <a:off x="2004075" y="867575"/>
            <a:ext cx="4837109" cy="4109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 name="Shape 135"/>
        <p:cNvGrpSpPr/>
        <p:nvPr/>
      </p:nvGrpSpPr>
      <p:grpSpPr>
        <a:xfrm>
          <a:off x="0" y="0"/>
          <a:ext cx="0" cy="0"/>
          <a:chOff x="0" y="0"/>
          <a:chExt cx="0" cy="0"/>
        </a:xfrm>
      </p:grpSpPr>
      <p:sp>
        <p:nvSpPr>
          <p:cNvPr id="136" name="Google Shape;136;p23"/>
          <p:cNvSpPr txBox="1"/>
          <p:nvPr>
            <p:ph idx="4294967295" type="ctrTitle"/>
          </p:nvPr>
        </p:nvSpPr>
        <p:spPr>
          <a:xfrm>
            <a:off x="625500" y="1309125"/>
            <a:ext cx="7893000" cy="3013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Lato"/>
              <a:buChar char="-"/>
            </a:pPr>
            <a:r>
              <a:rPr lang="en-GB" sz="1400">
                <a:latin typeface="Lato"/>
                <a:ea typeface="Lato"/>
                <a:cs typeface="Lato"/>
                <a:sym typeface="Lato"/>
              </a:rPr>
              <a:t>(Slide 3) Figure #1: Ber</a:t>
            </a:r>
            <a:r>
              <a:rPr lang="en-GB" sz="1400" u="sng">
                <a:latin typeface="Lato"/>
                <a:ea typeface="Lato"/>
                <a:cs typeface="Lato"/>
                <a:sym typeface="Lato"/>
                <a:hlinkClick r:id="rId3"/>
              </a:rPr>
              <a:t>https://www.khanacademy.org/science/high-school-biology/hs-evolution/hs-evolution-and-natural-selection/a/hs-evolution-and-natural-selection-review</a:t>
            </a:r>
            <a:endParaRPr sz="1400" u="sng">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GB" sz="1400">
                <a:latin typeface="Lato"/>
                <a:ea typeface="Lato"/>
                <a:cs typeface="Lato"/>
                <a:sym typeface="Lato"/>
              </a:rPr>
              <a:t>(Slide 4) Figure #2:</a:t>
            </a:r>
            <a:r>
              <a:rPr lang="en-GB" sz="1400">
                <a:uFill>
                  <a:noFill/>
                </a:uFill>
                <a:latin typeface="Lato"/>
                <a:ea typeface="Lato"/>
                <a:cs typeface="Lato"/>
                <a:sym typeface="Lato"/>
                <a:hlinkClick r:id="rId4"/>
              </a:rPr>
              <a:t> </a:t>
            </a:r>
            <a:r>
              <a:rPr lang="en-GB" sz="1400" u="sng">
                <a:latin typeface="Lato"/>
                <a:ea typeface="Lato"/>
                <a:cs typeface="Lato"/>
                <a:sym typeface="Lato"/>
                <a:hlinkClick r:id="rId5"/>
              </a:rPr>
              <a:t>https://michitobler.github.io/primer-of-evolution/speciation-1.html</a:t>
            </a:r>
            <a:endParaRPr sz="1400">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GB" sz="1400">
                <a:latin typeface="Lato"/>
                <a:ea typeface="Lato"/>
                <a:cs typeface="Lato"/>
                <a:sym typeface="Lato"/>
              </a:rPr>
              <a:t>(Slide 5) Figure #3:</a:t>
            </a:r>
            <a:r>
              <a:rPr lang="en-GB" sz="1400">
                <a:uFill>
                  <a:noFill/>
                </a:uFill>
                <a:latin typeface="Lato"/>
                <a:ea typeface="Lato"/>
                <a:cs typeface="Lato"/>
                <a:sym typeface="Lato"/>
                <a:hlinkClick r:id="rId6"/>
              </a:rPr>
              <a:t> </a:t>
            </a:r>
            <a:r>
              <a:rPr lang="en-GB" sz="1400" u="sng">
                <a:latin typeface="Lato"/>
                <a:ea typeface="Lato"/>
                <a:cs typeface="Lato"/>
                <a:sym typeface="Lato"/>
                <a:hlinkClick r:id="rId7"/>
              </a:rPr>
              <a:t>https://brainly.com/question/22273060</a:t>
            </a:r>
            <a:endParaRPr sz="1400">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GB" sz="1400">
                <a:latin typeface="Lato"/>
                <a:ea typeface="Lato"/>
                <a:cs typeface="Lato"/>
                <a:sym typeface="Lato"/>
              </a:rPr>
              <a:t>(Slide 6) Figure #4:</a:t>
            </a:r>
            <a:r>
              <a:rPr lang="en-GB" sz="1400">
                <a:uFill>
                  <a:noFill/>
                </a:uFill>
                <a:latin typeface="Lato"/>
                <a:ea typeface="Lato"/>
                <a:cs typeface="Lato"/>
                <a:sym typeface="Lato"/>
                <a:hlinkClick r:id="rId8"/>
              </a:rPr>
              <a:t> </a:t>
            </a:r>
            <a:r>
              <a:rPr lang="en-GB" sz="1400" u="sng">
                <a:latin typeface="Lato"/>
                <a:ea typeface="Lato"/>
                <a:cs typeface="Lato"/>
                <a:sym typeface="Lato"/>
                <a:hlinkClick r:id="rId9"/>
              </a:rPr>
              <a:t>https://blogs.iu.edu/sciu/2017/09/26/why-are-there-still-apes/</a:t>
            </a:r>
            <a:endParaRPr sz="1400">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GB" sz="1400">
                <a:latin typeface="Lato"/>
                <a:ea typeface="Lato"/>
                <a:cs typeface="Lato"/>
                <a:sym typeface="Lato"/>
              </a:rPr>
              <a:t>(Slide 7) Figure #5:</a:t>
            </a:r>
            <a:r>
              <a:rPr lang="en-GB" sz="1400">
                <a:uFill>
                  <a:noFill/>
                </a:uFill>
                <a:latin typeface="Lato"/>
                <a:ea typeface="Lato"/>
                <a:cs typeface="Lato"/>
                <a:sym typeface="Lato"/>
                <a:hlinkClick r:id="rId10"/>
              </a:rPr>
              <a:t> </a:t>
            </a:r>
            <a:r>
              <a:rPr lang="en-GB" sz="1400" u="sng">
                <a:latin typeface="Lato"/>
                <a:ea typeface="Lato"/>
                <a:cs typeface="Lato"/>
                <a:sym typeface="Lato"/>
                <a:hlinkClick r:id="rId11"/>
              </a:rPr>
              <a:t>https://www.britannica.com/science/human-evolution</a:t>
            </a:r>
            <a:endParaRPr sz="1400">
              <a:latin typeface="Lato"/>
              <a:ea typeface="Lato"/>
              <a:cs typeface="Lato"/>
              <a:sym typeface="Lato"/>
            </a:endParaRPr>
          </a:p>
          <a:p>
            <a:pPr indent="-317500" lvl="0" marL="457200" rtl="0" algn="l">
              <a:lnSpc>
                <a:spcPct val="115000"/>
              </a:lnSpc>
              <a:spcBef>
                <a:spcPts val="0"/>
              </a:spcBef>
              <a:spcAft>
                <a:spcPts val="0"/>
              </a:spcAft>
              <a:buSzPts val="1400"/>
              <a:buFont typeface="Lato"/>
              <a:buChar char="-"/>
            </a:pPr>
            <a:r>
              <a:rPr lang="en-GB" sz="1400">
                <a:latin typeface="Lato"/>
                <a:ea typeface="Lato"/>
                <a:cs typeface="Lato"/>
                <a:sym typeface="Lato"/>
              </a:rPr>
              <a:t>(Slide 8) Figure #6:</a:t>
            </a:r>
            <a:r>
              <a:rPr lang="en-GB" sz="1400">
                <a:uFill>
                  <a:noFill/>
                </a:uFill>
                <a:latin typeface="Lato"/>
                <a:ea typeface="Lato"/>
                <a:cs typeface="Lato"/>
                <a:sym typeface="Lato"/>
                <a:hlinkClick r:id="rId12"/>
              </a:rPr>
              <a:t> </a:t>
            </a:r>
            <a:r>
              <a:rPr lang="en-GB" sz="1400">
                <a:latin typeface="Lato"/>
                <a:ea typeface="Lato"/>
                <a:cs typeface="Lato"/>
                <a:sym typeface="Lato"/>
              </a:rPr>
              <a:t> Bergstrom &amp; Dugatkin. </a:t>
            </a:r>
            <a:r>
              <a:rPr lang="en-GB" sz="1400" u="sng">
                <a:latin typeface="Lato"/>
                <a:ea typeface="Lato"/>
                <a:cs typeface="Lato"/>
                <a:sym typeface="Lato"/>
              </a:rPr>
              <a:t>Evolution</a:t>
            </a:r>
            <a:r>
              <a:rPr lang="en-GB" sz="1400">
                <a:latin typeface="Lato"/>
                <a:ea typeface="Lato"/>
                <a:cs typeface="Lato"/>
                <a:sym typeface="Lato"/>
              </a:rPr>
              <a:t>, 1st edition. 2012. </a:t>
            </a:r>
            <a:r>
              <a:rPr lang="en-GB" sz="1400">
                <a:latin typeface="Lato"/>
                <a:ea typeface="Lato"/>
                <a:cs typeface="Lato"/>
                <a:sym typeface="Lato"/>
              </a:rPr>
              <a:t>Figure 14.33.</a:t>
            </a:r>
            <a:endParaRPr sz="1400">
              <a:latin typeface="Lato"/>
              <a:ea typeface="Lato"/>
              <a:cs typeface="Lato"/>
              <a:sym typeface="Lato"/>
            </a:endParaRPr>
          </a:p>
          <a:p>
            <a:pPr indent="0" lvl="0" marL="0" rtl="0" algn="l">
              <a:spcBef>
                <a:spcPts val="1200"/>
              </a:spcBef>
              <a:spcAft>
                <a:spcPts val="0"/>
              </a:spcAft>
              <a:buNone/>
            </a:pPr>
            <a:r>
              <a:t/>
            </a:r>
            <a:endParaRPr sz="1700">
              <a:latin typeface="Lato"/>
              <a:ea typeface="Lato"/>
              <a:cs typeface="Lato"/>
              <a:sym typeface="Lato"/>
            </a:endParaRPr>
          </a:p>
        </p:txBody>
      </p:sp>
      <p:sp>
        <p:nvSpPr>
          <p:cNvPr id="137" name="Google Shape;137;p23"/>
          <p:cNvSpPr txBox="1"/>
          <p:nvPr>
            <p:ph idx="4294967295" type="subTitle"/>
          </p:nvPr>
        </p:nvSpPr>
        <p:spPr>
          <a:xfrm>
            <a:off x="625500" y="611300"/>
            <a:ext cx="78930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lang="en-GB" sz="2465">
                <a:highlight>
                  <a:schemeClr val="accent4"/>
                </a:highlight>
                <a:latin typeface="Playfair Display"/>
                <a:ea typeface="Playfair Display"/>
                <a:cs typeface="Playfair Display"/>
                <a:sym typeface="Playfair Display"/>
              </a:rPr>
              <a:t>Image Credits</a:t>
            </a:r>
            <a:endParaRPr b="1" sz="2465">
              <a:highlight>
                <a:schemeClr val="accent4"/>
              </a:highlight>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1700" y="3727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80">
                <a:highlight>
                  <a:srgbClr val="C29F2A"/>
                </a:highlight>
              </a:rPr>
              <a:t>How Did Humans Become Human?</a:t>
            </a:r>
            <a:endParaRPr sz="3080">
              <a:highlight>
                <a:srgbClr val="C29F2A"/>
              </a:highlight>
            </a:endParaRPr>
          </a:p>
        </p:txBody>
      </p:sp>
      <p:sp>
        <p:nvSpPr>
          <p:cNvPr id="76" name="Google Shape;76;p14"/>
          <p:cNvSpPr txBox="1"/>
          <p:nvPr>
            <p:ph idx="1" type="body"/>
          </p:nvPr>
        </p:nvSpPr>
        <p:spPr>
          <a:xfrm>
            <a:off x="311700" y="1290675"/>
            <a:ext cx="5522100" cy="768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935"/>
              <a:buNone/>
            </a:pPr>
            <a:r>
              <a:rPr b="1" lang="en-GB" sz="2300">
                <a:latin typeface="Playfair Display"/>
                <a:ea typeface="Playfair Display"/>
                <a:cs typeface="Playfair Display"/>
                <a:sym typeface="Playfair Display"/>
              </a:rPr>
              <a:t>Watch Part 1: How Did We Get Here?</a:t>
            </a:r>
            <a:endParaRPr b="1" sz="2300">
              <a:latin typeface="Playfair Display"/>
              <a:ea typeface="Playfair Display"/>
              <a:cs typeface="Playfair Display"/>
              <a:sym typeface="Playfair Display"/>
            </a:endParaRPr>
          </a:p>
        </p:txBody>
      </p:sp>
      <p:sp>
        <p:nvSpPr>
          <p:cNvPr id="77" name="Google Shape;77;p14"/>
          <p:cNvSpPr txBox="1"/>
          <p:nvPr>
            <p:ph idx="1" type="body"/>
          </p:nvPr>
        </p:nvSpPr>
        <p:spPr>
          <a:xfrm>
            <a:off x="4518875" y="1907175"/>
            <a:ext cx="4254000" cy="22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770"/>
              <a:buNone/>
            </a:pPr>
            <a:r>
              <a:rPr b="1" lang="en-GB" sz="2300">
                <a:latin typeface="Playfair Display"/>
                <a:ea typeface="Playfair Display"/>
                <a:cs typeface="Playfair Display"/>
                <a:sym typeface="Playfair Display"/>
              </a:rPr>
              <a:t>Why are we are and none of the others are?</a:t>
            </a:r>
            <a:endParaRPr b="1" sz="2300">
              <a:latin typeface="Playfair Display"/>
              <a:ea typeface="Playfair Display"/>
              <a:cs typeface="Playfair Display"/>
              <a:sym typeface="Playfair Display"/>
            </a:endParaRPr>
          </a:p>
          <a:p>
            <a:pPr indent="0" lvl="0" marL="0" rtl="0" algn="l">
              <a:spcBef>
                <a:spcPts val="1200"/>
              </a:spcBef>
              <a:spcAft>
                <a:spcPts val="1200"/>
              </a:spcAft>
              <a:buSzPts val="770"/>
              <a:buNone/>
            </a:pPr>
            <a:r>
              <a:rPr i="1" lang="en-GB" sz="2300">
                <a:latin typeface="Playfair Display"/>
                <a:ea typeface="Playfair Display"/>
                <a:cs typeface="Playfair Display"/>
                <a:sym typeface="Playfair Display"/>
              </a:rPr>
              <a:t>List characteristics from your initial brainstorm that seem most likely to address this.</a:t>
            </a:r>
            <a:endParaRPr i="1" sz="2300">
              <a:latin typeface="Playfair Display"/>
              <a:ea typeface="Playfair Display"/>
              <a:cs typeface="Playfair Display"/>
              <a:sym typeface="Playfair Display"/>
            </a:endParaRPr>
          </a:p>
        </p:txBody>
      </p:sp>
      <p:pic>
        <p:nvPicPr>
          <p:cNvPr descr="When did humans become human? How did homo sapiens come to inhabit the entire earth? How have scientific ideas changed on this subject over time? Join AAAS and DoSER as they explore the question of Becoming Human in the first of two videos! &#10;Watch part 2 now!  https://youtu.be/TnK2CNJ2gvA&#10;And see more at https://sciencereligiondialogue.org/resources/when-did-humans-become-human-becoming-human-part-1/" id="78" name="Google Shape;78;p14" title="When Did Humans Become Human? Becoming Human, Part 1">
            <a:hlinkClick r:id="rId3"/>
          </p:cNvPr>
          <p:cNvPicPr preferRelativeResize="0"/>
          <p:nvPr/>
        </p:nvPicPr>
        <p:blipFill>
          <a:blip r:embed="rId4">
            <a:alphaModFix/>
          </a:blip>
          <a:stretch>
            <a:fillRect/>
          </a:stretch>
        </p:blipFill>
        <p:spPr>
          <a:xfrm>
            <a:off x="406363" y="1969775"/>
            <a:ext cx="3755713" cy="2112575"/>
          </a:xfrm>
          <a:prstGeom prst="rect">
            <a:avLst/>
          </a:prstGeom>
          <a:noFill/>
          <a:ln>
            <a:noFill/>
          </a:ln>
        </p:spPr>
      </p:pic>
      <p:sp>
        <p:nvSpPr>
          <p:cNvPr id="79" name="Google Shape;79;p14"/>
          <p:cNvSpPr txBox="1"/>
          <p:nvPr>
            <p:ph type="title"/>
          </p:nvPr>
        </p:nvSpPr>
        <p:spPr>
          <a:xfrm>
            <a:off x="-204150" y="4540975"/>
            <a:ext cx="8520600" cy="39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990"/>
              <a:buNone/>
            </a:pPr>
            <a:r>
              <a:rPr i="1" lang="en-GB" sz="1580" u="sng">
                <a:solidFill>
                  <a:schemeClr val="hlink"/>
                </a:solidFill>
                <a:latin typeface="Lato"/>
                <a:ea typeface="Lato"/>
                <a:cs typeface="Lato"/>
                <a:sym typeface="Lato"/>
                <a:hlinkClick r:id="rId5"/>
              </a:rPr>
              <a:t>Series from the </a:t>
            </a:r>
            <a:r>
              <a:rPr i="1" lang="en-GB" sz="1580" u="sng">
                <a:solidFill>
                  <a:schemeClr val="hlink"/>
                </a:solidFill>
                <a:latin typeface="Lato"/>
                <a:ea typeface="Lato"/>
                <a:cs typeface="Lato"/>
                <a:sym typeface="Lato"/>
                <a:hlinkClick r:id="rId6"/>
              </a:rPr>
              <a:t>Dialogue on Science, Ethics &amp; Religion program </a:t>
            </a:r>
            <a:endParaRPr i="1" sz="158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3727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80">
                <a:highlight>
                  <a:srgbClr val="C29F2A"/>
                </a:highlight>
              </a:rPr>
              <a:t>How Did Humans Become Human?</a:t>
            </a:r>
            <a:endParaRPr sz="3080">
              <a:highlight>
                <a:srgbClr val="C29F2A"/>
              </a:highlight>
            </a:endParaRPr>
          </a:p>
        </p:txBody>
      </p:sp>
      <p:sp>
        <p:nvSpPr>
          <p:cNvPr id="85" name="Google Shape;85;p15"/>
          <p:cNvSpPr txBox="1"/>
          <p:nvPr>
            <p:ph idx="1" type="body"/>
          </p:nvPr>
        </p:nvSpPr>
        <p:spPr>
          <a:xfrm>
            <a:off x="400800" y="1379050"/>
            <a:ext cx="6448800" cy="558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770"/>
              <a:buNone/>
            </a:pPr>
            <a:r>
              <a:rPr b="1" lang="en-GB" sz="2300">
                <a:latin typeface="Playfair Display"/>
                <a:ea typeface="Playfair Display"/>
                <a:cs typeface="Playfair Display"/>
                <a:sym typeface="Playfair Display"/>
              </a:rPr>
              <a:t>Part 2: How Did Humans Survive Evolution?</a:t>
            </a:r>
            <a:endParaRPr b="1" sz="2300">
              <a:latin typeface="Playfair Display"/>
              <a:ea typeface="Playfair Display"/>
              <a:cs typeface="Playfair Display"/>
              <a:sym typeface="Playfair Display"/>
            </a:endParaRPr>
          </a:p>
        </p:txBody>
      </p:sp>
      <p:pic>
        <p:nvPicPr>
          <p:cNvPr descr="How did human beings survive evolution? How did homo sapiens survive when no other hominids remained? In this second video of &quot;Becoming Human,&quot; scientists explore the question of humanity's resilience and uniqueness. See part 1 here: https://youtu.be/jBeZplWZoDg and see more at https://sciencereligiondialogue.org/resources/how-did-humans-survive-evolution-becoming-human-part-2/" id="86" name="Google Shape;86;p15" title="How Did Humans Survive Evolution? Becoming Human, Part 2">
            <a:hlinkClick r:id="rId3"/>
          </p:cNvPr>
          <p:cNvPicPr preferRelativeResize="0"/>
          <p:nvPr/>
        </p:nvPicPr>
        <p:blipFill>
          <a:blip r:embed="rId4">
            <a:alphaModFix/>
          </a:blip>
          <a:stretch>
            <a:fillRect/>
          </a:stretch>
        </p:blipFill>
        <p:spPr>
          <a:xfrm>
            <a:off x="400800" y="2144925"/>
            <a:ext cx="3755700" cy="2112575"/>
          </a:xfrm>
          <a:prstGeom prst="rect">
            <a:avLst/>
          </a:prstGeom>
          <a:noFill/>
          <a:ln>
            <a:noFill/>
          </a:ln>
        </p:spPr>
      </p:pic>
      <p:sp>
        <p:nvSpPr>
          <p:cNvPr id="87" name="Google Shape;87;p15"/>
          <p:cNvSpPr txBox="1"/>
          <p:nvPr>
            <p:ph type="title"/>
          </p:nvPr>
        </p:nvSpPr>
        <p:spPr>
          <a:xfrm>
            <a:off x="-204150" y="4540975"/>
            <a:ext cx="8520600" cy="39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SzPts val="990"/>
              <a:buNone/>
            </a:pPr>
            <a:r>
              <a:rPr i="1" lang="en-GB" sz="1580" u="sng">
                <a:solidFill>
                  <a:schemeClr val="hlink"/>
                </a:solidFill>
                <a:latin typeface="Lato"/>
                <a:ea typeface="Lato"/>
                <a:cs typeface="Lato"/>
                <a:sym typeface="Lato"/>
                <a:hlinkClick r:id="rId5"/>
              </a:rPr>
              <a:t>Series from the Dialogue on Science, Ethics &amp; Religion program </a:t>
            </a:r>
            <a:endParaRPr i="1" sz="1580">
              <a:latin typeface="Lato"/>
              <a:ea typeface="Lato"/>
              <a:cs typeface="Lato"/>
              <a:sym typeface="Lato"/>
            </a:endParaRPr>
          </a:p>
        </p:txBody>
      </p:sp>
      <p:sp>
        <p:nvSpPr>
          <p:cNvPr id="88" name="Google Shape;88;p15"/>
          <p:cNvSpPr txBox="1"/>
          <p:nvPr>
            <p:ph idx="1" type="body"/>
          </p:nvPr>
        </p:nvSpPr>
        <p:spPr>
          <a:xfrm>
            <a:off x="4435050" y="2144925"/>
            <a:ext cx="4254000" cy="203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770"/>
              <a:buNone/>
            </a:pPr>
            <a:r>
              <a:rPr b="1" lang="en-GB" sz="2300">
                <a:latin typeface="Playfair Display"/>
                <a:ea typeface="Playfair Display"/>
                <a:cs typeface="Playfair Display"/>
                <a:sym typeface="Playfair Display"/>
              </a:rPr>
              <a:t>What does it mean that humans “pursue meaning?”</a:t>
            </a:r>
            <a:endParaRPr b="1" sz="2300">
              <a:latin typeface="Playfair Display"/>
              <a:ea typeface="Playfair Display"/>
              <a:cs typeface="Playfair Display"/>
              <a:sym typeface="Playfair Display"/>
            </a:endParaRPr>
          </a:p>
          <a:p>
            <a:pPr indent="0" lvl="0" marL="0" rtl="0" algn="ctr">
              <a:spcBef>
                <a:spcPts val="1200"/>
              </a:spcBef>
              <a:spcAft>
                <a:spcPts val="1200"/>
              </a:spcAft>
              <a:buSzPts val="770"/>
              <a:buNone/>
            </a:pPr>
            <a:r>
              <a:rPr b="1" lang="en-GB" sz="2300">
                <a:latin typeface="Playfair Display"/>
                <a:ea typeface="Playfair Display"/>
                <a:cs typeface="Playfair Display"/>
                <a:sym typeface="Playfair Display"/>
              </a:rPr>
              <a:t>Class Share: </a:t>
            </a:r>
            <a:r>
              <a:rPr i="1" lang="en-GB" sz="2300">
                <a:latin typeface="Playfair Display"/>
                <a:ea typeface="Playfair Display"/>
                <a:cs typeface="Playfair Display"/>
                <a:sym typeface="Playfair Display"/>
              </a:rPr>
              <a:t>Edit your list as other students share.</a:t>
            </a:r>
            <a:endParaRPr i="1" sz="2300">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9F2A"/>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1838694" y="3473080"/>
            <a:ext cx="5466600" cy="694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i="1" lang="en-GB" sz="2200">
                <a:solidFill>
                  <a:schemeClr val="accent1"/>
                </a:solidFill>
              </a:rPr>
              <a:t>Paleoanthropologist Rick Potts</a:t>
            </a:r>
            <a:endParaRPr i="1" sz="2200">
              <a:solidFill>
                <a:schemeClr val="accent1"/>
              </a:solidFill>
            </a:endParaRPr>
          </a:p>
        </p:txBody>
      </p:sp>
      <p:sp>
        <p:nvSpPr>
          <p:cNvPr id="94" name="Google Shape;94;p16"/>
          <p:cNvSpPr txBox="1"/>
          <p:nvPr>
            <p:ph type="title"/>
          </p:nvPr>
        </p:nvSpPr>
        <p:spPr>
          <a:xfrm>
            <a:off x="1742700" y="1891850"/>
            <a:ext cx="5658600" cy="166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GB" sz="2100">
                <a:solidFill>
                  <a:schemeClr val="dk1"/>
                </a:solidFill>
                <a:latin typeface="Playfair Display SemiBold"/>
                <a:ea typeface="Playfair Display SemiBold"/>
                <a:cs typeface="Playfair Display SemiBold"/>
                <a:sym typeface="Playfair Display SemiBold"/>
              </a:rPr>
              <a:t>"Meaning, whether it was spiritual or philosophical or artistic or scientific, that pursuit of meaning was part of the toolkit that evolved in our species, </a:t>
            </a:r>
            <a:r>
              <a:rPr b="0" i="1" lang="en-GB" sz="2100">
                <a:solidFill>
                  <a:schemeClr val="dk1"/>
                </a:solidFill>
                <a:latin typeface="Playfair Display SemiBold"/>
                <a:ea typeface="Playfair Display SemiBold"/>
                <a:cs typeface="Playfair Display SemiBold"/>
                <a:sym typeface="Playfair Display SemiBold"/>
              </a:rPr>
              <a:t>Homo sapiens</a:t>
            </a:r>
            <a:r>
              <a:rPr b="0" lang="en-GB" sz="2100">
                <a:solidFill>
                  <a:schemeClr val="dk1"/>
                </a:solidFill>
                <a:latin typeface="Playfair Display SemiBold"/>
                <a:ea typeface="Playfair Display SemiBold"/>
                <a:cs typeface="Playfair Display SemiBold"/>
                <a:sym typeface="Playfair Display SemiBold"/>
              </a:rPr>
              <a:t>. And that is absolutely critical in living in a world of uncertainty and disruption."</a:t>
            </a:r>
            <a:endParaRPr b="0" sz="2100">
              <a:solidFill>
                <a:schemeClr val="dk1"/>
              </a:solidFill>
              <a:latin typeface="Playfair Display SemiBold"/>
              <a:ea typeface="Playfair Display SemiBold"/>
              <a:cs typeface="Playfair Display SemiBold"/>
              <a:sym typeface="Playfair Display SemiBold"/>
            </a:endParaRPr>
          </a:p>
          <a:p>
            <a:pPr indent="0" lvl="0" marL="0" rtl="0" algn="l">
              <a:spcBef>
                <a:spcPts val="0"/>
              </a:spcBef>
              <a:spcAft>
                <a:spcPts val="0"/>
              </a:spcAft>
              <a:buNone/>
            </a:pPr>
            <a:r>
              <a:t/>
            </a:r>
            <a:endParaRPr b="0" sz="2100">
              <a:solidFill>
                <a:schemeClr val="dk1"/>
              </a:solidFill>
              <a:latin typeface="Playfair Display SemiBold"/>
              <a:ea typeface="Playfair Display SemiBold"/>
              <a:cs typeface="Playfair Display SemiBold"/>
              <a:sym typeface="Playfair Display SemiBold"/>
            </a:endParaRPr>
          </a:p>
        </p:txBody>
      </p:sp>
      <p:sp>
        <p:nvSpPr>
          <p:cNvPr id="95" name="Google Shape;95;p16"/>
          <p:cNvSpPr txBox="1"/>
          <p:nvPr>
            <p:ph type="title"/>
          </p:nvPr>
        </p:nvSpPr>
        <p:spPr>
          <a:xfrm>
            <a:off x="1838693" y="909948"/>
            <a:ext cx="5466600" cy="61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chemeClr val="accent1"/>
                </a:solidFill>
                <a:highlight>
                  <a:schemeClr val="dk1"/>
                </a:highlight>
              </a:rPr>
              <a:t>Humanity is Made for Seeking Truth</a:t>
            </a:r>
            <a:endParaRPr sz="2400">
              <a:solidFill>
                <a:schemeClr val="accent1"/>
              </a:solidFill>
              <a:highlight>
                <a:schemeClr val="dk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sp>
        <p:nvSpPr>
          <p:cNvPr id="100" name="Google Shape;100;p17"/>
          <p:cNvSpPr txBox="1"/>
          <p:nvPr>
            <p:ph type="title"/>
          </p:nvPr>
        </p:nvSpPr>
        <p:spPr>
          <a:xfrm>
            <a:off x="1258500" y="341150"/>
            <a:ext cx="6330900" cy="61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2400">
                <a:solidFill>
                  <a:srgbClr val="C29F2A"/>
                </a:solidFill>
                <a:highlight>
                  <a:schemeClr val="dk1"/>
                </a:highlight>
              </a:rPr>
              <a:t>Figure #1: Natural Selection</a:t>
            </a:r>
            <a:endParaRPr sz="2400">
              <a:solidFill>
                <a:srgbClr val="C29F2A"/>
              </a:solidFill>
              <a:highlight>
                <a:schemeClr val="dk1"/>
              </a:highlight>
            </a:endParaRPr>
          </a:p>
        </p:txBody>
      </p:sp>
      <p:pic>
        <p:nvPicPr>
          <p:cNvPr id="101" name="Google Shape;101;p17"/>
          <p:cNvPicPr preferRelativeResize="0"/>
          <p:nvPr/>
        </p:nvPicPr>
        <p:blipFill>
          <a:blip r:embed="rId3">
            <a:alphaModFix/>
          </a:blip>
          <a:stretch>
            <a:fillRect/>
          </a:stretch>
        </p:blipFill>
        <p:spPr>
          <a:xfrm>
            <a:off x="1458288" y="951650"/>
            <a:ext cx="6227416" cy="3592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5" name="Shape 105"/>
        <p:cNvGrpSpPr/>
        <p:nvPr/>
      </p:nvGrpSpPr>
      <p:grpSpPr>
        <a:xfrm>
          <a:off x="0" y="0"/>
          <a:ext cx="0" cy="0"/>
          <a:chOff x="0" y="0"/>
          <a:chExt cx="0" cy="0"/>
        </a:xfrm>
      </p:grpSpPr>
      <p:sp>
        <p:nvSpPr>
          <p:cNvPr id="106" name="Google Shape;106;p18"/>
          <p:cNvSpPr txBox="1"/>
          <p:nvPr>
            <p:ph type="title"/>
          </p:nvPr>
        </p:nvSpPr>
        <p:spPr>
          <a:xfrm>
            <a:off x="1258501" y="341150"/>
            <a:ext cx="6427200" cy="61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2400">
                <a:solidFill>
                  <a:srgbClr val="C29F2A"/>
                </a:solidFill>
                <a:highlight>
                  <a:schemeClr val="dk1"/>
                </a:highlight>
              </a:rPr>
              <a:t>Figure #2: Speciation</a:t>
            </a:r>
            <a:endParaRPr sz="2400">
              <a:solidFill>
                <a:srgbClr val="C29F2A"/>
              </a:solidFill>
              <a:highlight>
                <a:schemeClr val="dk1"/>
              </a:highlight>
            </a:endParaRPr>
          </a:p>
        </p:txBody>
      </p:sp>
      <p:pic>
        <p:nvPicPr>
          <p:cNvPr id="107" name="Google Shape;107;p18"/>
          <p:cNvPicPr preferRelativeResize="0"/>
          <p:nvPr/>
        </p:nvPicPr>
        <p:blipFill>
          <a:blip r:embed="rId3">
            <a:alphaModFix/>
          </a:blip>
          <a:stretch>
            <a:fillRect/>
          </a:stretch>
        </p:blipFill>
        <p:spPr>
          <a:xfrm>
            <a:off x="0" y="1010318"/>
            <a:ext cx="9143998" cy="31228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9"/>
          <p:cNvSpPr txBox="1"/>
          <p:nvPr>
            <p:ph type="title"/>
          </p:nvPr>
        </p:nvSpPr>
        <p:spPr>
          <a:xfrm>
            <a:off x="1" y="164400"/>
            <a:ext cx="6427200" cy="61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2400">
                <a:solidFill>
                  <a:srgbClr val="C29F2A"/>
                </a:solidFill>
                <a:highlight>
                  <a:schemeClr val="dk1"/>
                </a:highlight>
              </a:rPr>
              <a:t>Figure #3: Cladogram</a:t>
            </a:r>
            <a:endParaRPr sz="2400">
              <a:solidFill>
                <a:srgbClr val="C29F2A"/>
              </a:solidFill>
              <a:highlight>
                <a:schemeClr val="dk1"/>
              </a:highlight>
            </a:endParaRPr>
          </a:p>
        </p:txBody>
      </p:sp>
      <p:pic>
        <p:nvPicPr>
          <p:cNvPr id="113" name="Google Shape;113;p19"/>
          <p:cNvPicPr preferRelativeResize="0"/>
          <p:nvPr/>
        </p:nvPicPr>
        <p:blipFill>
          <a:blip r:embed="rId3">
            <a:alphaModFix/>
          </a:blip>
          <a:stretch>
            <a:fillRect/>
          </a:stretch>
        </p:blipFill>
        <p:spPr>
          <a:xfrm rot="5400000">
            <a:off x="2857600" y="1379450"/>
            <a:ext cx="3857625" cy="3228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9F2A"/>
        </a:solidFill>
      </p:bgPr>
    </p:bg>
    <p:spTree>
      <p:nvGrpSpPr>
        <p:cNvPr id="117" name="Shape 117"/>
        <p:cNvGrpSpPr/>
        <p:nvPr/>
      </p:nvGrpSpPr>
      <p:grpSpPr>
        <a:xfrm>
          <a:off x="0" y="0"/>
          <a:ext cx="0" cy="0"/>
          <a:chOff x="0" y="0"/>
          <a:chExt cx="0" cy="0"/>
        </a:xfrm>
      </p:grpSpPr>
      <p:sp>
        <p:nvSpPr>
          <p:cNvPr id="118" name="Google Shape;118;p20"/>
          <p:cNvSpPr txBox="1"/>
          <p:nvPr>
            <p:ph type="title"/>
          </p:nvPr>
        </p:nvSpPr>
        <p:spPr>
          <a:xfrm>
            <a:off x="807576" y="426625"/>
            <a:ext cx="6427200" cy="61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2400">
                <a:solidFill>
                  <a:schemeClr val="accent1"/>
                </a:solidFill>
                <a:highlight>
                  <a:schemeClr val="dk1"/>
                </a:highlight>
              </a:rPr>
              <a:t>Figure #4: Primate Cladogram</a:t>
            </a:r>
            <a:endParaRPr sz="2400">
              <a:solidFill>
                <a:schemeClr val="accent1"/>
              </a:solidFill>
              <a:highlight>
                <a:schemeClr val="dk1"/>
              </a:highlight>
            </a:endParaRPr>
          </a:p>
        </p:txBody>
      </p:sp>
      <p:pic>
        <p:nvPicPr>
          <p:cNvPr id="119" name="Google Shape;119;p20"/>
          <p:cNvPicPr preferRelativeResize="0"/>
          <p:nvPr/>
        </p:nvPicPr>
        <p:blipFill>
          <a:blip r:embed="rId3">
            <a:alphaModFix/>
          </a:blip>
          <a:stretch>
            <a:fillRect/>
          </a:stretch>
        </p:blipFill>
        <p:spPr>
          <a:xfrm>
            <a:off x="1961075" y="1037125"/>
            <a:ext cx="5273708" cy="367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 name="Shape 123"/>
        <p:cNvGrpSpPr/>
        <p:nvPr/>
      </p:nvGrpSpPr>
      <p:grpSpPr>
        <a:xfrm>
          <a:off x="0" y="0"/>
          <a:ext cx="0" cy="0"/>
          <a:chOff x="0" y="0"/>
          <a:chExt cx="0" cy="0"/>
        </a:xfrm>
      </p:grpSpPr>
      <p:sp>
        <p:nvSpPr>
          <p:cNvPr id="124" name="Google Shape;124;p21"/>
          <p:cNvSpPr txBox="1"/>
          <p:nvPr>
            <p:ph type="title"/>
          </p:nvPr>
        </p:nvSpPr>
        <p:spPr>
          <a:xfrm>
            <a:off x="899426" y="118400"/>
            <a:ext cx="6427200" cy="61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2400">
                <a:solidFill>
                  <a:schemeClr val="accent1"/>
                </a:solidFill>
                <a:highlight>
                  <a:schemeClr val="dk1"/>
                </a:highlight>
              </a:rPr>
              <a:t>Figure #5: Hominin Cladogram (simple</a:t>
            </a:r>
            <a:r>
              <a:rPr lang="en-GB" sz="2400">
                <a:solidFill>
                  <a:schemeClr val="accent1"/>
                </a:solidFill>
                <a:highlight>
                  <a:schemeClr val="dk1"/>
                </a:highlight>
              </a:rPr>
              <a:t>)</a:t>
            </a:r>
            <a:endParaRPr sz="2400">
              <a:solidFill>
                <a:schemeClr val="accent1"/>
              </a:solidFill>
              <a:highlight>
                <a:schemeClr val="dk1"/>
              </a:highlight>
            </a:endParaRPr>
          </a:p>
        </p:txBody>
      </p:sp>
      <p:pic>
        <p:nvPicPr>
          <p:cNvPr descr="Hominin | Definition, Characteristics, &amp; Family Tree | Britannica" id="125" name="Google Shape;125;p21"/>
          <p:cNvPicPr preferRelativeResize="0"/>
          <p:nvPr/>
        </p:nvPicPr>
        <p:blipFill>
          <a:blip r:embed="rId3">
            <a:alphaModFix/>
          </a:blip>
          <a:stretch>
            <a:fillRect/>
          </a:stretch>
        </p:blipFill>
        <p:spPr>
          <a:xfrm>
            <a:off x="1995675" y="728900"/>
            <a:ext cx="5152650" cy="3929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AF5EA"/>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