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Lst>
  <p:sldSz cy="5143500" cx="9144000"/>
  <p:notesSz cx="6858000" cy="9144000"/>
  <p:embeddedFontLst>
    <p:embeddedFont>
      <p:font typeface="Garamond"/>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Garamond-regular.fntdata"/><Relationship Id="rId47" Type="http://schemas.openxmlformats.org/officeDocument/2006/relationships/slide" Target="slides/slide41.xml"/><Relationship Id="rId49" Type="http://schemas.openxmlformats.org/officeDocument/2006/relationships/font" Target="fonts/Garamond-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Garamond-boldItalic.fntdata"/><Relationship Id="rId50" Type="http://schemas.openxmlformats.org/officeDocument/2006/relationships/font" Target="fonts/Garamon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495021a3b0_1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g2495021a3b0_1_1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Human “creation” is merely a change of some sort, a transition from one state to another. </a:t>
            </a:r>
            <a:endParaRPr/>
          </a:p>
        </p:txBody>
      </p:sp>
      <p:sp>
        <p:nvSpPr>
          <p:cNvPr id="205" name="Google Shape;205;g2495021a3b0_1_1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495021a3b0_1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g2495021a3b0_1_1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a:solidFill>
                  <a:schemeClr val="dk1"/>
                </a:solidFill>
                <a:latin typeface="Calibri"/>
                <a:ea typeface="Calibri"/>
                <a:cs typeface="Calibri"/>
                <a:sym typeface="Calibri"/>
              </a:rPr>
              <a:t> It is not just saying that there was no matter for God to work from, it is articulating how radically different (philosophers say “ontologically different”) God is from the kinds of things we find in the universe today. </a:t>
            </a:r>
            <a:endParaRPr/>
          </a:p>
        </p:txBody>
      </p:sp>
      <p:sp>
        <p:nvSpPr>
          <p:cNvPr id="214" name="Google Shape;214;g2495021a3b0_1_1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495021a3b0_1_13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2495021a3b0_1_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495021a3b0_1_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g2495021a3b0_1_1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a:solidFill>
                  <a:schemeClr val="dk1"/>
                </a:solidFill>
                <a:latin typeface="Calibri"/>
                <a:ea typeface="Calibri"/>
                <a:cs typeface="Calibri"/>
                <a:sym typeface="Calibri"/>
              </a:rPr>
              <a:t>The creative act begins with nothing, yet something created is the result. But more than the created product is the result; so also is the relationship of creator to what is created.</a:t>
            </a:r>
            <a:endParaRPr/>
          </a:p>
        </p:txBody>
      </p:sp>
      <p:sp>
        <p:nvSpPr>
          <p:cNvPr id="233" name="Google Shape;233;g2495021a3b0_1_1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495021a3b0_1_15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495021a3b0_1_1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495021a3b0_1_16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495021a3b0_1_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495021a3b0_1_17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2495021a3b0_1_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495021a3b0_1_17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495021a3b0_1_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495021a3b0_1_18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495021a3b0_1_1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495021a3b0_1_19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495021a3b0_1_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45cd4d148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245cd4d148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495021a3b0_1_20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495021a3b0_1_2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495021a3b0_1_20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495021a3b0_1_2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45cd4d148e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45cd4d148e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45cd4d148e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45cd4d148e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45cd4d148e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45cd4d148e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45f6c48c6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45f6c48c6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45f6c48c60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245f6c48c60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24e8341b02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224e8341b02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24e8341b02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224e8341b02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24e8341b0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224e8341b0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495021a3b0_1_7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495021a3b0_1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24e8341b0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224e8341b0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24e8341b02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224e8341b02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24e8341b02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224e8341b02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45f6c48c60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245f6c48c60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45f6c48c60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245f6c48c60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24e8341b02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224e8341b02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45f6c48c60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245f6c48c60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24e8341b02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224e8341b02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24e8341b02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224e8341b02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24e8341b02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224e8341b02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495021a3b0_1_8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495021a3b0_1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26a608baf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226a608baf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45cd4d148e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245cd4d148e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495021a3b0_1_8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495021a3b0_1_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495021a3b0_1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g2495021a3b0_1_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imes New Roman"/>
              <a:buNone/>
            </a:pPr>
            <a:r>
              <a:rPr lang="en" sz="1800">
                <a:latin typeface="Times New Roman"/>
                <a:ea typeface="Times New Roman"/>
                <a:cs typeface="Times New Roman"/>
                <a:sym typeface="Times New Roman"/>
              </a:rPr>
              <a:t>Key question: Is it true that if something does not have a “beginning” (i.e. there was no moment in time at which it did not exist) that it is therefore “uncaused”? </a:t>
            </a:r>
            <a:endParaRPr sz="1800">
              <a:latin typeface="Calibri"/>
              <a:ea typeface="Calibri"/>
              <a:cs typeface="Calibri"/>
              <a:sym typeface="Calibri"/>
            </a:endParaRPr>
          </a:p>
          <a:p>
            <a:pPr indent="0" lvl="0" marL="0" rtl="0" algn="l">
              <a:spcBef>
                <a:spcPts val="0"/>
              </a:spcBef>
              <a:spcAft>
                <a:spcPts val="0"/>
              </a:spcAft>
              <a:buNone/>
            </a:pPr>
            <a:r>
              <a:t/>
            </a:r>
            <a:endParaRPr/>
          </a:p>
        </p:txBody>
      </p:sp>
      <p:sp>
        <p:nvSpPr>
          <p:cNvPr id="170" name="Google Shape;170;g2495021a3b0_1_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495021a3b0_1_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g2495021a3b0_1_1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Science deals with how </a:t>
            </a:r>
            <a:endParaRPr/>
          </a:p>
        </p:txBody>
      </p:sp>
      <p:sp>
        <p:nvSpPr>
          <p:cNvPr id="181" name="Google Shape;181;g2495021a3b0_1_10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495021a3b0_1_11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495021a3b0_1_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495021a3b0_1_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g2495021a3b0_1_1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96" name="Google Shape;196;g2495021a3b0_1_1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6" name="Shape 56"/>
        <p:cNvGrpSpPr/>
        <p:nvPr/>
      </p:nvGrpSpPr>
      <p:grpSpPr>
        <a:xfrm>
          <a:off x="0" y="0"/>
          <a:ext cx="0" cy="0"/>
          <a:chOff x="0" y="0"/>
          <a:chExt cx="0" cy="0"/>
        </a:xfrm>
      </p:grpSpPr>
      <p:sp>
        <p:nvSpPr>
          <p:cNvPr id="57" name="Google Shape;57;p1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8" name="Google Shape;58;p14"/>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9" name="Google Shape;59;p1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 name="Google Shape;60;p1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1" name="Google Shape;61;p1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2" name="Shape 62"/>
        <p:cNvGrpSpPr/>
        <p:nvPr/>
      </p:nvGrpSpPr>
      <p:grpSpPr>
        <a:xfrm>
          <a:off x="0" y="0"/>
          <a:ext cx="0" cy="0"/>
          <a:chOff x="0" y="0"/>
          <a:chExt cx="0" cy="0"/>
        </a:xfrm>
      </p:grpSpPr>
      <p:sp>
        <p:nvSpPr>
          <p:cNvPr id="63" name="Google Shape;63;p15"/>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4" name="Google Shape;64;p15"/>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 name="Google Shape;65;p15"/>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6" name="Google Shape;66;p1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 name="Google Shape;67;p1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8" name="Google Shape;68;p1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9" name="Shape 69"/>
        <p:cNvGrpSpPr/>
        <p:nvPr/>
      </p:nvGrpSpPr>
      <p:grpSpPr>
        <a:xfrm>
          <a:off x="0" y="0"/>
          <a:ext cx="0" cy="0"/>
          <a:chOff x="0" y="0"/>
          <a:chExt cx="0" cy="0"/>
        </a:xfrm>
      </p:grpSpPr>
      <p:sp>
        <p:nvSpPr>
          <p:cNvPr id="70" name="Google Shape;70;p16"/>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1" name="Google Shape;71;p16"/>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72" name="Google Shape;72;p16"/>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73" name="Google Shape;73;p1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4" name="Google Shape;74;p1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5" name="Google Shape;75;p1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6" name="Shape 76"/>
        <p:cNvGrpSpPr/>
        <p:nvPr/>
      </p:nvGrpSpPr>
      <p:grpSpPr>
        <a:xfrm>
          <a:off x="0" y="0"/>
          <a:ext cx="0" cy="0"/>
          <a:chOff x="0" y="0"/>
          <a:chExt cx="0" cy="0"/>
        </a:xfrm>
      </p:grpSpPr>
      <p:sp>
        <p:nvSpPr>
          <p:cNvPr id="77" name="Google Shape;77;p17"/>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8" name="Google Shape;78;p17"/>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79" name="Google Shape;79;p1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0" name="Google Shape;80;p1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1" name="Google Shape;81;p1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2" name="Shape 82"/>
        <p:cNvGrpSpPr/>
        <p:nvPr/>
      </p:nvGrpSpPr>
      <p:grpSpPr>
        <a:xfrm>
          <a:off x="0" y="0"/>
          <a:ext cx="0" cy="0"/>
          <a:chOff x="0" y="0"/>
          <a:chExt cx="0" cy="0"/>
        </a:xfrm>
      </p:grpSpPr>
      <p:sp>
        <p:nvSpPr>
          <p:cNvPr id="83" name="Google Shape;83;p18"/>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4" name="Google Shape;84;p18"/>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85" name="Google Shape;85;p1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6" name="Google Shape;86;p1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7" name="Google Shape;87;p1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8" name="Shape 88"/>
        <p:cNvGrpSpPr/>
        <p:nvPr/>
      </p:nvGrpSpPr>
      <p:grpSpPr>
        <a:xfrm>
          <a:off x="0" y="0"/>
          <a:ext cx="0" cy="0"/>
          <a:chOff x="0" y="0"/>
          <a:chExt cx="0" cy="0"/>
        </a:xfrm>
      </p:grpSpPr>
      <p:sp>
        <p:nvSpPr>
          <p:cNvPr id="89" name="Google Shape;89;p19"/>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0" name="Google Shape;90;p19"/>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1" name="Google Shape;91;p19"/>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2" name="Google Shape;92;p19"/>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3" name="Google Shape;93;p19"/>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4" name="Google Shape;94;p1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5" name="Google Shape;95;p1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6" name="Google Shape;96;p1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7" name="Shape 97"/>
        <p:cNvGrpSpPr/>
        <p:nvPr/>
      </p:nvGrpSpPr>
      <p:grpSpPr>
        <a:xfrm>
          <a:off x="0" y="0"/>
          <a:ext cx="0" cy="0"/>
          <a:chOff x="0" y="0"/>
          <a:chExt cx="0" cy="0"/>
        </a:xfrm>
      </p:grpSpPr>
      <p:sp>
        <p:nvSpPr>
          <p:cNvPr id="98" name="Google Shape;98;p2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9" name="Google Shape;99;p2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0" name="Google Shape;100;p2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1" name="Google Shape;101;p2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2" name="Shape 102"/>
        <p:cNvGrpSpPr/>
        <p:nvPr/>
      </p:nvGrpSpPr>
      <p:grpSpPr>
        <a:xfrm>
          <a:off x="0" y="0"/>
          <a:ext cx="0" cy="0"/>
          <a:chOff x="0" y="0"/>
          <a:chExt cx="0" cy="0"/>
        </a:xfrm>
      </p:grpSpPr>
      <p:sp>
        <p:nvSpPr>
          <p:cNvPr id="103" name="Google Shape;103;p2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4" name="Google Shape;104;p2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5" name="Google Shape;105;p2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8" name="Google Shape;108;p22"/>
          <p:cNvSpPr/>
          <p:nvPr>
            <p:ph idx="2" type="pic"/>
          </p:nvPr>
        </p:nvSpPr>
        <p:spPr>
          <a:xfrm>
            <a:off x="3887391" y="740569"/>
            <a:ext cx="4629150" cy="3655219"/>
          </a:xfrm>
          <a:prstGeom prst="rect">
            <a:avLst/>
          </a:prstGeom>
          <a:noFill/>
          <a:ln>
            <a:noFill/>
          </a:ln>
        </p:spPr>
      </p:sp>
      <p:sp>
        <p:nvSpPr>
          <p:cNvPr id="109" name="Google Shape;109;p22"/>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10" name="Google Shape;110;p2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1" name="Google Shape;111;p2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2" name="Google Shape;112;p2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5" name="Google Shape;115;p23"/>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6" name="Google Shape;116;p2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7" name="Google Shape;117;p2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8" name="Google Shape;118;p2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1" name="Google Shape;121;p24"/>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2" name="Google Shape;122;p2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3" name="Google Shape;123;p2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4" name="Google Shape;124;p2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7.png"/><Relationship Id="rId4" Type="http://schemas.openxmlformats.org/officeDocument/2006/relationships/image" Target="../media/image1.jpg"/><Relationship Id="rId5"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2.jpg"/><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2.jpg"/><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4.jpg"/><Relationship Id="rId4" Type="http://schemas.openxmlformats.org/officeDocument/2006/relationships/image" Target="../media/image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4.jpg"/><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4.jpg"/><Relationship Id="rId4" Type="http://schemas.openxmlformats.org/officeDocument/2006/relationships/hyperlink" Target="https://www.youtube.com/watch?v=1kqWWLpyMpY" TargetMode="External"/><Relationship Id="rId5" Type="http://schemas.openxmlformats.org/officeDocument/2006/relationships/image" Target="../media/image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image" Target="../media/image13.png"/><Relationship Id="rId5" Type="http://schemas.openxmlformats.org/officeDocument/2006/relationships/image" Target="../media/image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8.jpg"/><Relationship Id="rId4" Type="http://schemas.openxmlformats.org/officeDocument/2006/relationships/image" Target="../media/image1.jpg"/><Relationship Id="rId5"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2.jpg"/><Relationship Id="rId4" Type="http://schemas.openxmlformats.org/officeDocument/2006/relationships/image" Target="../media/image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7.jpg"/><Relationship Id="rId4" Type="http://schemas.openxmlformats.org/officeDocument/2006/relationships/image" Target="../media/image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1.jpg"/><Relationship Id="rId4" Type="http://schemas.openxmlformats.org/officeDocument/2006/relationships/image" Target="../media/image13.png"/><Relationship Id="rId5" Type="http://schemas.openxmlformats.org/officeDocument/2006/relationships/image" Target="../media/image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9.png"/><Relationship Id="rId4" Type="http://schemas.openxmlformats.org/officeDocument/2006/relationships/image" Target="../media/image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hyperlink" Target="http://www.youtube.com/watch?v=0pygynmkb3k" TargetMode="External"/><Relationship Id="rId4" Type="http://schemas.openxmlformats.org/officeDocument/2006/relationships/image" Target="../media/image22.jpg"/><Relationship Id="rId5" Type="http://schemas.openxmlformats.org/officeDocument/2006/relationships/image" Target="../media/image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1.jpg"/><Relationship Id="rId4" Type="http://schemas.openxmlformats.org/officeDocument/2006/relationships/image" Target="../media/image13.png"/><Relationship Id="rId5" Type="http://schemas.openxmlformats.org/officeDocument/2006/relationships/image" Target="../media/image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hyperlink" Target="http://www.youtube.com/watch?v=rgojCWD1mlg" TargetMode="External"/><Relationship Id="rId4" Type="http://schemas.openxmlformats.org/officeDocument/2006/relationships/image" Target="../media/image2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jp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0.jpg"/><Relationship Id="rId4" Type="http://schemas.openxmlformats.org/officeDocument/2006/relationships/image" Target="../media/image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jpg"/><Relationship Id="rId4" Type="http://schemas.openxmlformats.org/officeDocument/2006/relationships/image" Target="../media/image2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1.jpg"/><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jpg"/><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3.jp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4.jp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28" name="Shape 128"/>
        <p:cNvGrpSpPr/>
        <p:nvPr/>
      </p:nvGrpSpPr>
      <p:grpSpPr>
        <a:xfrm>
          <a:off x="0" y="0"/>
          <a:ext cx="0" cy="0"/>
          <a:chOff x="0" y="0"/>
          <a:chExt cx="0" cy="0"/>
        </a:xfrm>
      </p:grpSpPr>
      <p:pic>
        <p:nvPicPr>
          <p:cNvPr id="129" name="Google Shape;129;p25"/>
          <p:cNvPicPr preferRelativeResize="0"/>
          <p:nvPr/>
        </p:nvPicPr>
        <p:blipFill>
          <a:blip r:embed="rId3">
            <a:alphaModFix/>
          </a:blip>
          <a:stretch>
            <a:fillRect/>
          </a:stretch>
        </p:blipFill>
        <p:spPr>
          <a:xfrm>
            <a:off x="2000249" y="-1"/>
            <a:ext cx="5143501" cy="5143501"/>
          </a:xfrm>
          <a:prstGeom prst="rect">
            <a:avLst/>
          </a:prstGeom>
          <a:noFill/>
          <a:ln>
            <a:noFill/>
          </a:ln>
        </p:spPr>
      </p:pic>
      <p:pic>
        <p:nvPicPr>
          <p:cNvPr descr="The McGrath Institute for Church Life - ThinkND" id="130" name="Google Shape;130;p25"/>
          <p:cNvPicPr preferRelativeResize="0"/>
          <p:nvPr/>
        </p:nvPicPr>
        <p:blipFill rotWithShape="1">
          <a:blip r:embed="rId4">
            <a:alphaModFix/>
          </a:blip>
          <a:srcRect b="0" l="0" r="0" t="0"/>
          <a:stretch/>
        </p:blipFill>
        <p:spPr>
          <a:xfrm>
            <a:off x="7772398" y="4519875"/>
            <a:ext cx="1371600" cy="457200"/>
          </a:xfrm>
          <a:prstGeom prst="rect">
            <a:avLst/>
          </a:prstGeom>
          <a:noFill/>
          <a:ln>
            <a:noFill/>
          </a:ln>
        </p:spPr>
      </p:pic>
      <p:pic>
        <p:nvPicPr>
          <p:cNvPr id="131" name="Google Shape;131;p25"/>
          <p:cNvPicPr preferRelativeResize="0"/>
          <p:nvPr/>
        </p:nvPicPr>
        <p:blipFill>
          <a:blip r:embed="rId5">
            <a:alphaModFix amt="46000"/>
          </a:blip>
          <a:stretch>
            <a:fillRect/>
          </a:stretch>
        </p:blipFill>
        <p:spPr>
          <a:xfrm>
            <a:off x="1418025" y="1490825"/>
            <a:ext cx="6307950" cy="2200125"/>
          </a:xfrm>
          <a:prstGeom prst="rect">
            <a:avLst/>
          </a:prstGeom>
          <a:noFill/>
          <a:ln>
            <a:noFill/>
          </a:ln>
        </p:spPr>
      </p:pic>
      <p:sp>
        <p:nvSpPr>
          <p:cNvPr id="132" name="Google Shape;132;p25"/>
          <p:cNvSpPr txBox="1"/>
          <p:nvPr/>
        </p:nvSpPr>
        <p:spPr>
          <a:xfrm>
            <a:off x="1679699" y="1614747"/>
            <a:ext cx="5784600" cy="1914000"/>
          </a:xfrm>
          <a:prstGeom prst="rect">
            <a:avLst/>
          </a:prstGeom>
          <a:noFill/>
          <a:ln>
            <a:noFill/>
          </a:ln>
        </p:spPr>
        <p:txBody>
          <a:bodyPr anchorCtr="0" anchor="ctr"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rPr lang="en" sz="3200">
                <a:solidFill>
                  <a:schemeClr val="lt1"/>
                </a:solidFill>
                <a:latin typeface="Times New Roman"/>
                <a:ea typeface="Times New Roman"/>
                <a:cs typeface="Times New Roman"/>
                <a:sym typeface="Times New Roman"/>
              </a:rPr>
              <a:t>Contemporary Cosmology, Anthropic Coincidences, and the Question of God</a:t>
            </a:r>
            <a:endParaRPr sz="85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4"/>
          <p:cNvSpPr txBox="1"/>
          <p:nvPr>
            <p:ph type="title"/>
          </p:nvPr>
        </p:nvSpPr>
        <p:spPr>
          <a:xfrm>
            <a:off x="1859599" y="285673"/>
            <a:ext cx="5650706" cy="675085"/>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Calibri"/>
              <a:buNone/>
            </a:pPr>
            <a:r>
              <a:rPr lang="en" sz="3600" u="sng">
                <a:latin typeface="Garamond"/>
                <a:ea typeface="Garamond"/>
                <a:cs typeface="Garamond"/>
                <a:sym typeface="Garamond"/>
              </a:rPr>
              <a:t>“Change” vs. “Creation”</a:t>
            </a:r>
            <a:endParaRPr sz="3600">
              <a:latin typeface="Garamond"/>
              <a:ea typeface="Garamond"/>
              <a:cs typeface="Garamond"/>
              <a:sym typeface="Garamond"/>
            </a:endParaRPr>
          </a:p>
        </p:txBody>
      </p:sp>
      <p:sp>
        <p:nvSpPr>
          <p:cNvPr id="208" name="Google Shape;208;p34"/>
          <p:cNvSpPr txBox="1"/>
          <p:nvPr>
            <p:ph idx="1" type="body"/>
          </p:nvPr>
        </p:nvSpPr>
        <p:spPr>
          <a:xfrm>
            <a:off x="273424" y="1220135"/>
            <a:ext cx="8308182" cy="3952881"/>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None/>
            </a:pPr>
            <a:r>
              <a:rPr lang="en" sz="3000">
                <a:latin typeface="Garamond"/>
                <a:ea typeface="Garamond"/>
                <a:cs typeface="Garamond"/>
                <a:sym typeface="Garamond"/>
              </a:rPr>
              <a:t>Human creation = something      something</a:t>
            </a:r>
            <a:endParaRPr sz="3000">
              <a:latin typeface="Garamond"/>
              <a:ea typeface="Garamond"/>
              <a:cs typeface="Garamond"/>
              <a:sym typeface="Garamond"/>
            </a:endParaRPr>
          </a:p>
          <a:p>
            <a:pPr indent="-190500" lvl="1" marL="520700" rtl="0" algn="l">
              <a:lnSpc>
                <a:spcPct val="90000"/>
              </a:lnSpc>
              <a:spcBef>
                <a:spcPts val="400"/>
              </a:spcBef>
              <a:spcAft>
                <a:spcPts val="0"/>
              </a:spcAft>
              <a:buClr>
                <a:schemeClr val="dk1"/>
              </a:buClr>
              <a:buSzPts val="3000"/>
              <a:buFont typeface="Garamond"/>
              <a:buChar char="•"/>
            </a:pPr>
            <a:r>
              <a:rPr i="0" lang="en" sz="3000">
                <a:latin typeface="Garamond"/>
                <a:ea typeface="Garamond"/>
                <a:cs typeface="Garamond"/>
                <a:sym typeface="Garamond"/>
              </a:rPr>
              <a:t>Human “creation” involves giving shape to what already exists</a:t>
            </a:r>
            <a:endParaRPr sz="3000">
              <a:latin typeface="Garamond"/>
              <a:ea typeface="Garamond"/>
              <a:cs typeface="Garamond"/>
              <a:sym typeface="Garamond"/>
            </a:endParaRPr>
          </a:p>
          <a:p>
            <a:pPr indent="-190500" lvl="1" marL="520700" rtl="0" algn="l">
              <a:lnSpc>
                <a:spcPct val="90000"/>
              </a:lnSpc>
              <a:spcBef>
                <a:spcPts val="400"/>
              </a:spcBef>
              <a:spcAft>
                <a:spcPts val="0"/>
              </a:spcAft>
              <a:buClr>
                <a:schemeClr val="dk1"/>
              </a:buClr>
              <a:buSzPts val="3000"/>
              <a:buFont typeface="Garamond"/>
              <a:buChar char="•"/>
            </a:pPr>
            <a:r>
              <a:rPr lang="en" sz="3000">
                <a:latin typeface="Garamond"/>
                <a:ea typeface="Garamond"/>
                <a:cs typeface="Garamond"/>
                <a:sym typeface="Garamond"/>
              </a:rPr>
              <a:t>Not creation, but merely the production of change</a:t>
            </a:r>
            <a:endParaRPr i="0" sz="3000">
              <a:latin typeface="Garamond"/>
              <a:ea typeface="Garamond"/>
              <a:cs typeface="Garamond"/>
              <a:sym typeface="Garamond"/>
            </a:endParaRPr>
          </a:p>
          <a:p>
            <a:pPr indent="0" lvl="1" marL="520700" rtl="0" algn="l">
              <a:lnSpc>
                <a:spcPct val="90000"/>
              </a:lnSpc>
              <a:spcBef>
                <a:spcPts val="400"/>
              </a:spcBef>
              <a:spcAft>
                <a:spcPts val="0"/>
              </a:spcAft>
              <a:buClr>
                <a:schemeClr val="dk1"/>
              </a:buClr>
              <a:buSzPts val="3300"/>
              <a:buNone/>
            </a:pPr>
            <a:r>
              <a:t/>
            </a:r>
            <a:endParaRPr i="0" sz="3300"/>
          </a:p>
        </p:txBody>
      </p:sp>
      <p:pic>
        <p:nvPicPr>
          <p:cNvPr descr="The McGrath Institute for Church Life - ThinkND" id="209" name="Google Shape;209;p34"/>
          <p:cNvPicPr preferRelativeResize="0"/>
          <p:nvPr/>
        </p:nvPicPr>
        <p:blipFill rotWithShape="1">
          <a:blip r:embed="rId3">
            <a:alphaModFix/>
          </a:blip>
          <a:srcRect b="0" l="0" r="0" t="0"/>
          <a:stretch/>
        </p:blipFill>
        <p:spPr>
          <a:xfrm>
            <a:off x="7772398" y="4519875"/>
            <a:ext cx="1371600" cy="457200"/>
          </a:xfrm>
          <a:prstGeom prst="rect">
            <a:avLst/>
          </a:prstGeom>
          <a:noFill/>
          <a:ln>
            <a:noFill/>
          </a:ln>
        </p:spPr>
      </p:pic>
      <p:sp>
        <p:nvSpPr>
          <p:cNvPr id="210" name="Google Shape;210;p34"/>
          <p:cNvSpPr/>
          <p:nvPr/>
        </p:nvSpPr>
        <p:spPr>
          <a:xfrm>
            <a:off x="4811975" y="1356200"/>
            <a:ext cx="411900" cy="341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5"/>
          <p:cNvSpPr txBox="1"/>
          <p:nvPr>
            <p:ph type="title"/>
          </p:nvPr>
        </p:nvSpPr>
        <p:spPr>
          <a:xfrm>
            <a:off x="1791296" y="233278"/>
            <a:ext cx="5561409" cy="675085"/>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600"/>
              <a:buFont typeface="Calibri"/>
              <a:buNone/>
            </a:pPr>
            <a:r>
              <a:rPr lang="en" sz="3600" u="sng">
                <a:latin typeface="Garamond"/>
                <a:ea typeface="Garamond"/>
                <a:cs typeface="Garamond"/>
                <a:sym typeface="Garamond"/>
              </a:rPr>
              <a:t>Creation “Out of Nothing”</a:t>
            </a:r>
            <a:endParaRPr>
              <a:latin typeface="Garamond"/>
              <a:ea typeface="Garamond"/>
              <a:cs typeface="Garamond"/>
              <a:sym typeface="Garamond"/>
            </a:endParaRPr>
          </a:p>
        </p:txBody>
      </p:sp>
      <p:sp>
        <p:nvSpPr>
          <p:cNvPr id="217" name="Google Shape;217;p35"/>
          <p:cNvSpPr txBox="1"/>
          <p:nvPr>
            <p:ph idx="1" type="body"/>
          </p:nvPr>
        </p:nvSpPr>
        <p:spPr>
          <a:xfrm>
            <a:off x="222990" y="1052366"/>
            <a:ext cx="8599289" cy="3900488"/>
          </a:xfrm>
          <a:prstGeom prst="rect">
            <a:avLst/>
          </a:prstGeom>
          <a:noFill/>
          <a:ln>
            <a:noFill/>
          </a:ln>
        </p:spPr>
        <p:txBody>
          <a:bodyPr anchorCtr="0" anchor="t" bIns="34275" lIns="68575" spcFirstLastPara="1" rIns="68575" wrap="square" tIns="34275">
            <a:normAutofit/>
          </a:bodyPr>
          <a:lstStyle/>
          <a:p>
            <a:pPr indent="0" lvl="0" marL="0" rtl="0" algn="l">
              <a:lnSpc>
                <a:spcPct val="115000"/>
              </a:lnSpc>
              <a:spcBef>
                <a:spcPts val="0"/>
              </a:spcBef>
              <a:spcAft>
                <a:spcPts val="0"/>
              </a:spcAft>
              <a:buNone/>
            </a:pPr>
            <a:r>
              <a:rPr lang="en" sz="3000">
                <a:latin typeface="Garamond"/>
                <a:ea typeface="Garamond"/>
                <a:cs typeface="Garamond"/>
                <a:sym typeface="Garamond"/>
              </a:rPr>
              <a:t>Divine creation = </a:t>
            </a:r>
            <a:r>
              <a:rPr lang="en" sz="3000">
                <a:latin typeface="Garamond"/>
                <a:ea typeface="Garamond"/>
                <a:cs typeface="Garamond"/>
                <a:sym typeface="Garamond"/>
              </a:rPr>
              <a:t>Nothing      </a:t>
            </a:r>
            <a:r>
              <a:rPr lang="en" sz="3000">
                <a:latin typeface="Garamond"/>
                <a:ea typeface="Garamond"/>
                <a:cs typeface="Garamond"/>
                <a:sym typeface="Garamond"/>
              </a:rPr>
              <a:t>Something</a:t>
            </a:r>
            <a:endParaRPr sz="3000">
              <a:latin typeface="Garamond"/>
              <a:ea typeface="Garamond"/>
              <a:cs typeface="Garamond"/>
              <a:sym typeface="Garamond"/>
            </a:endParaRPr>
          </a:p>
          <a:p>
            <a:pPr indent="-190500" lvl="1" marL="520700" rtl="0" algn="l">
              <a:lnSpc>
                <a:spcPct val="115000"/>
              </a:lnSpc>
              <a:spcBef>
                <a:spcPts val="400"/>
              </a:spcBef>
              <a:spcAft>
                <a:spcPts val="0"/>
              </a:spcAft>
              <a:buClr>
                <a:schemeClr val="dk1"/>
              </a:buClr>
              <a:buSzPts val="3000"/>
              <a:buFont typeface="Garamond"/>
              <a:buChar char="•"/>
            </a:pPr>
            <a:r>
              <a:rPr lang="en" sz="3000">
                <a:latin typeface="Garamond"/>
                <a:ea typeface="Garamond"/>
                <a:cs typeface="Garamond"/>
                <a:sym typeface="Garamond"/>
              </a:rPr>
              <a:t>Bringing into</a:t>
            </a:r>
            <a:r>
              <a:rPr lang="en" sz="3000">
                <a:latin typeface="Garamond"/>
                <a:ea typeface="Garamond"/>
                <a:cs typeface="Garamond"/>
                <a:sym typeface="Garamond"/>
              </a:rPr>
              <a:t> existence from “nothingness”</a:t>
            </a:r>
            <a:endParaRPr sz="3000">
              <a:latin typeface="Garamond"/>
              <a:ea typeface="Garamond"/>
              <a:cs typeface="Garamond"/>
              <a:sym typeface="Garamond"/>
            </a:endParaRPr>
          </a:p>
          <a:p>
            <a:pPr indent="-190500" lvl="1" marL="520700" rtl="0" algn="l">
              <a:lnSpc>
                <a:spcPct val="115000"/>
              </a:lnSpc>
              <a:spcBef>
                <a:spcPts val="400"/>
              </a:spcBef>
              <a:spcAft>
                <a:spcPts val="0"/>
              </a:spcAft>
              <a:buClr>
                <a:schemeClr val="dk1"/>
              </a:buClr>
              <a:buSzPts val="3000"/>
              <a:buFont typeface="Garamond"/>
              <a:buChar char="•"/>
            </a:pPr>
            <a:r>
              <a:rPr lang="en" sz="3000">
                <a:latin typeface="Garamond"/>
                <a:ea typeface="Garamond"/>
                <a:cs typeface="Garamond"/>
                <a:sym typeface="Garamond"/>
              </a:rPr>
              <a:t>There is nothing that exists independently of God, no preexisting “stuff” to create out of </a:t>
            </a:r>
            <a:endParaRPr sz="3000">
              <a:latin typeface="Garamond"/>
              <a:ea typeface="Garamond"/>
              <a:cs typeface="Garamond"/>
              <a:sym typeface="Garamond"/>
            </a:endParaRPr>
          </a:p>
        </p:txBody>
      </p:sp>
      <p:pic>
        <p:nvPicPr>
          <p:cNvPr descr="The McGrath Institute for Church Life - ThinkND" id="218" name="Google Shape;218;p35"/>
          <p:cNvPicPr preferRelativeResize="0"/>
          <p:nvPr/>
        </p:nvPicPr>
        <p:blipFill rotWithShape="1">
          <a:blip r:embed="rId3">
            <a:alphaModFix/>
          </a:blip>
          <a:srcRect b="0" l="0" r="0" t="0"/>
          <a:stretch/>
        </p:blipFill>
        <p:spPr>
          <a:xfrm>
            <a:off x="7772398" y="4519875"/>
            <a:ext cx="1371600" cy="457200"/>
          </a:xfrm>
          <a:prstGeom prst="rect">
            <a:avLst/>
          </a:prstGeom>
          <a:noFill/>
          <a:ln>
            <a:noFill/>
          </a:ln>
        </p:spPr>
      </p:pic>
      <p:sp>
        <p:nvSpPr>
          <p:cNvPr id="219" name="Google Shape;219;p35"/>
          <p:cNvSpPr/>
          <p:nvPr/>
        </p:nvSpPr>
        <p:spPr>
          <a:xfrm>
            <a:off x="4336775" y="1225600"/>
            <a:ext cx="371700" cy="291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3" name="Shape 223"/>
        <p:cNvGrpSpPr/>
        <p:nvPr/>
      </p:nvGrpSpPr>
      <p:grpSpPr>
        <a:xfrm>
          <a:off x="0" y="0"/>
          <a:ext cx="0" cy="0"/>
          <a:chOff x="0" y="0"/>
          <a:chExt cx="0" cy="0"/>
        </a:xfrm>
      </p:grpSpPr>
      <p:sp>
        <p:nvSpPr>
          <p:cNvPr id="224" name="Google Shape;224;p36"/>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25" name="Google Shape;225;p36"/>
          <p:cNvSpPr txBox="1"/>
          <p:nvPr>
            <p:ph type="title"/>
          </p:nvPr>
        </p:nvSpPr>
        <p:spPr>
          <a:xfrm>
            <a:off x="473202" y="480617"/>
            <a:ext cx="2564892" cy="4187361"/>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4100"/>
              <a:buFont typeface="Calibri"/>
              <a:buNone/>
            </a:pPr>
            <a:r>
              <a:rPr lang="en" sz="4100">
                <a:latin typeface="Garamond"/>
                <a:ea typeface="Garamond"/>
                <a:cs typeface="Garamond"/>
                <a:sym typeface="Garamond"/>
              </a:rPr>
              <a:t>Diagram of the Causal Levels</a:t>
            </a:r>
            <a:endParaRPr>
              <a:latin typeface="Garamond"/>
              <a:ea typeface="Garamond"/>
              <a:cs typeface="Garamond"/>
              <a:sym typeface="Garamond"/>
            </a:endParaRPr>
          </a:p>
        </p:txBody>
      </p:sp>
      <p:sp>
        <p:nvSpPr>
          <p:cNvPr id="226" name="Google Shape;226;p36"/>
          <p:cNvSpPr/>
          <p:nvPr/>
        </p:nvSpPr>
        <p:spPr>
          <a:xfrm flipH="1">
            <a:off x="3200400" y="473202"/>
            <a:ext cx="13716" cy="4192786"/>
          </a:xfrm>
          <a:custGeom>
            <a:rect b="b" l="l" r="r" t="t"/>
            <a:pathLst>
              <a:path extrusionOk="0" fill="none" h="5590381" w="18288">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extrusionOk="0" h="5590381" w="18288">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227" name="Google Shape;227;p36"/>
          <p:cNvPicPr preferRelativeResize="0"/>
          <p:nvPr/>
        </p:nvPicPr>
        <p:blipFill rotWithShape="1">
          <a:blip r:embed="rId3">
            <a:alphaModFix/>
          </a:blip>
          <a:srcRect b="0" l="0" r="0" t="0"/>
          <a:stretch/>
        </p:blipFill>
        <p:spPr>
          <a:xfrm>
            <a:off x="4313791" y="0"/>
            <a:ext cx="3849406" cy="3648125"/>
          </a:xfrm>
          <a:prstGeom prst="rect">
            <a:avLst/>
          </a:prstGeom>
          <a:noFill/>
          <a:ln>
            <a:noFill/>
          </a:ln>
        </p:spPr>
      </p:pic>
      <p:sp>
        <p:nvSpPr>
          <p:cNvPr id="228" name="Google Shape;228;p36"/>
          <p:cNvSpPr txBox="1"/>
          <p:nvPr>
            <p:ph idx="1" type="body"/>
          </p:nvPr>
        </p:nvSpPr>
        <p:spPr>
          <a:xfrm>
            <a:off x="3614400" y="3732875"/>
            <a:ext cx="5529600" cy="1129500"/>
          </a:xfrm>
          <a:prstGeom prst="rect">
            <a:avLst/>
          </a:prstGeom>
          <a:noFill/>
          <a:ln>
            <a:noFill/>
          </a:ln>
        </p:spPr>
        <p:txBody>
          <a:bodyPr anchorCtr="0" anchor="t" bIns="34275" lIns="68575" spcFirstLastPara="1" rIns="68575" wrap="square" tIns="34275">
            <a:normAutofit fontScale="85000" lnSpcReduction="20000"/>
          </a:bodyPr>
          <a:lstStyle/>
          <a:p>
            <a:pPr indent="-169347" lvl="0" marL="177800" rtl="0" algn="l">
              <a:lnSpc>
                <a:spcPct val="90000"/>
              </a:lnSpc>
              <a:spcBef>
                <a:spcPts val="0"/>
              </a:spcBef>
              <a:spcAft>
                <a:spcPts val="0"/>
              </a:spcAft>
              <a:buClr>
                <a:schemeClr val="dk1"/>
              </a:buClr>
              <a:buSzPct val="100000"/>
              <a:buFont typeface="Garamond"/>
              <a:buChar char="•"/>
            </a:pPr>
            <a:r>
              <a:rPr lang="en" sz="1725">
                <a:latin typeface="Garamond"/>
                <a:ea typeface="Garamond"/>
                <a:cs typeface="Garamond"/>
                <a:sym typeface="Garamond"/>
              </a:rPr>
              <a:t>Diagonal lines: God “passing on” existence to all contingent beings</a:t>
            </a:r>
            <a:endParaRPr sz="2325">
              <a:latin typeface="Garamond"/>
              <a:ea typeface="Garamond"/>
              <a:cs typeface="Garamond"/>
              <a:sym typeface="Garamond"/>
            </a:endParaRPr>
          </a:p>
          <a:p>
            <a:pPr indent="-169347" lvl="0" marL="177800" rtl="0" algn="l">
              <a:lnSpc>
                <a:spcPct val="90000"/>
              </a:lnSpc>
              <a:spcBef>
                <a:spcPts val="800"/>
              </a:spcBef>
              <a:spcAft>
                <a:spcPts val="0"/>
              </a:spcAft>
              <a:buClr>
                <a:schemeClr val="dk1"/>
              </a:buClr>
              <a:buSzPct val="100000"/>
              <a:buFont typeface="Garamond"/>
              <a:buChar char="•"/>
            </a:pPr>
            <a:r>
              <a:rPr lang="en" sz="1725">
                <a:latin typeface="Garamond"/>
                <a:ea typeface="Garamond"/>
                <a:cs typeface="Garamond"/>
                <a:sym typeface="Garamond"/>
              </a:rPr>
              <a:t>“A” (Area of </a:t>
            </a:r>
            <a:r>
              <a:rPr lang="en" sz="1725">
                <a:latin typeface="Garamond"/>
                <a:ea typeface="Garamond"/>
                <a:cs typeface="Garamond"/>
                <a:sym typeface="Garamond"/>
              </a:rPr>
              <a:t>Circle): universe/all of created reality</a:t>
            </a:r>
            <a:endParaRPr sz="2325">
              <a:latin typeface="Garamond"/>
              <a:ea typeface="Garamond"/>
              <a:cs typeface="Garamond"/>
              <a:sym typeface="Garamond"/>
            </a:endParaRPr>
          </a:p>
          <a:p>
            <a:pPr indent="-169347" lvl="1" marL="520700" rtl="0" algn="l">
              <a:lnSpc>
                <a:spcPct val="90000"/>
              </a:lnSpc>
              <a:spcBef>
                <a:spcPts val="400"/>
              </a:spcBef>
              <a:spcAft>
                <a:spcPts val="0"/>
              </a:spcAft>
              <a:buClr>
                <a:schemeClr val="dk1"/>
              </a:buClr>
              <a:buSzPct val="100000"/>
              <a:buFont typeface="Garamond"/>
              <a:buChar char="•"/>
            </a:pPr>
            <a:r>
              <a:rPr lang="en" sz="1725">
                <a:latin typeface="Garamond"/>
                <a:ea typeface="Garamond"/>
                <a:cs typeface="Garamond"/>
                <a:sym typeface="Garamond"/>
              </a:rPr>
              <a:t>Space/Time Area: Horizontal causes </a:t>
            </a:r>
            <a:endParaRPr sz="2025">
              <a:latin typeface="Garamond"/>
              <a:ea typeface="Garamond"/>
              <a:cs typeface="Garamond"/>
              <a:sym typeface="Garamond"/>
            </a:endParaRPr>
          </a:p>
          <a:p>
            <a:pPr indent="-76200" lvl="0" marL="177800" rtl="0" algn="l">
              <a:lnSpc>
                <a:spcPct val="90000"/>
              </a:lnSpc>
              <a:spcBef>
                <a:spcPts val="800"/>
              </a:spcBef>
              <a:spcAft>
                <a:spcPts val="0"/>
              </a:spcAft>
              <a:buClr>
                <a:schemeClr val="dk1"/>
              </a:buClr>
              <a:buSzPct val="100000"/>
              <a:buNone/>
            </a:pPr>
            <a:r>
              <a:t/>
            </a:r>
            <a:endParaRPr sz="1500"/>
          </a:p>
        </p:txBody>
      </p:sp>
      <p:pic>
        <p:nvPicPr>
          <p:cNvPr descr="The McGrath Institute for Church Life - ThinkND" id="229" name="Google Shape;229;p36"/>
          <p:cNvPicPr preferRelativeResize="0"/>
          <p:nvPr/>
        </p:nvPicPr>
        <p:blipFill rotWithShape="1">
          <a:blip r:embed="rId4">
            <a:alphaModFix/>
          </a:blip>
          <a:srcRect b="0" l="0" r="0" t="0"/>
          <a:stretch/>
        </p:blipFill>
        <p:spPr>
          <a:xfrm>
            <a:off x="7772398" y="4519875"/>
            <a:ext cx="1371600" cy="457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4" name="Shape 234"/>
        <p:cNvGrpSpPr/>
        <p:nvPr/>
      </p:nvGrpSpPr>
      <p:grpSpPr>
        <a:xfrm>
          <a:off x="0" y="0"/>
          <a:ext cx="0" cy="0"/>
          <a:chOff x="0" y="0"/>
          <a:chExt cx="0" cy="0"/>
        </a:xfrm>
      </p:grpSpPr>
      <p:sp>
        <p:nvSpPr>
          <p:cNvPr id="235" name="Google Shape;235;p37"/>
          <p:cNvSpPr/>
          <p:nvPr/>
        </p:nvSpPr>
        <p:spPr>
          <a:xfrm>
            <a:off x="0" y="0"/>
            <a:ext cx="9141714"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36" name="Google Shape;236;p37"/>
          <p:cNvSpPr txBox="1"/>
          <p:nvPr>
            <p:ph type="title"/>
          </p:nvPr>
        </p:nvSpPr>
        <p:spPr>
          <a:xfrm>
            <a:off x="480060" y="244027"/>
            <a:ext cx="3276452" cy="1467631"/>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100"/>
              <a:buFont typeface="Calibri"/>
              <a:buNone/>
            </a:pPr>
            <a:r>
              <a:rPr lang="en" sz="4100">
                <a:latin typeface="Garamond"/>
                <a:ea typeface="Garamond"/>
                <a:cs typeface="Garamond"/>
                <a:sym typeface="Garamond"/>
              </a:rPr>
              <a:t>Continuous Creation</a:t>
            </a:r>
            <a:endParaRPr>
              <a:latin typeface="Garamond"/>
              <a:ea typeface="Garamond"/>
              <a:cs typeface="Garamond"/>
              <a:sym typeface="Garamond"/>
            </a:endParaRPr>
          </a:p>
        </p:txBody>
      </p:sp>
      <p:sp>
        <p:nvSpPr>
          <p:cNvPr id="237" name="Google Shape;237;p37"/>
          <p:cNvSpPr/>
          <p:nvPr/>
        </p:nvSpPr>
        <p:spPr>
          <a:xfrm>
            <a:off x="480060" y="1940246"/>
            <a:ext cx="2606040" cy="13716"/>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38" name="Google Shape;238;p37"/>
          <p:cNvSpPr txBox="1"/>
          <p:nvPr>
            <p:ph idx="1" type="body"/>
          </p:nvPr>
        </p:nvSpPr>
        <p:spPr>
          <a:xfrm>
            <a:off x="480060" y="2154674"/>
            <a:ext cx="3182692" cy="2490501"/>
          </a:xfrm>
          <a:prstGeom prst="rect">
            <a:avLst/>
          </a:prstGeom>
          <a:noFill/>
          <a:ln>
            <a:noFill/>
          </a:ln>
        </p:spPr>
        <p:txBody>
          <a:bodyPr anchorCtr="0" anchor="t" bIns="34275" lIns="68575" spcFirstLastPara="1" rIns="68575" wrap="square" tIns="34275">
            <a:normAutofit/>
          </a:bodyPr>
          <a:lstStyle/>
          <a:p>
            <a:pPr indent="-184150" lvl="0" marL="177800" rtl="0" algn="l">
              <a:lnSpc>
                <a:spcPct val="90000"/>
              </a:lnSpc>
              <a:spcBef>
                <a:spcPts val="0"/>
              </a:spcBef>
              <a:spcAft>
                <a:spcPts val="0"/>
              </a:spcAft>
              <a:buClr>
                <a:schemeClr val="dk1"/>
              </a:buClr>
              <a:buSzPts val="1700"/>
              <a:buFont typeface="Garamond"/>
              <a:buChar char="•"/>
            </a:pPr>
            <a:r>
              <a:rPr i="0" lang="en" sz="1700">
                <a:latin typeface="Garamond"/>
                <a:ea typeface="Garamond"/>
                <a:cs typeface="Garamond"/>
                <a:sym typeface="Garamond"/>
              </a:rPr>
              <a:t>God caus</a:t>
            </a:r>
            <a:r>
              <a:rPr lang="en" sz="1700">
                <a:latin typeface="Garamond"/>
                <a:ea typeface="Garamond"/>
                <a:cs typeface="Garamond"/>
                <a:sym typeface="Garamond"/>
              </a:rPr>
              <a:t>es</a:t>
            </a:r>
            <a:r>
              <a:rPr i="0" lang="en" sz="1700">
                <a:latin typeface="Garamond"/>
                <a:ea typeface="Garamond"/>
                <a:cs typeface="Garamond"/>
                <a:sym typeface="Garamond"/>
              </a:rPr>
              <a:t> created beings to exist, </a:t>
            </a:r>
            <a:r>
              <a:rPr lang="en" sz="1700" u="sng">
                <a:latin typeface="Garamond"/>
                <a:ea typeface="Garamond"/>
                <a:cs typeface="Garamond"/>
                <a:sym typeface="Garamond"/>
              </a:rPr>
              <a:t>here and now</a:t>
            </a:r>
            <a:r>
              <a:rPr i="0" lang="en" sz="1700">
                <a:latin typeface="Garamond"/>
                <a:ea typeface="Garamond"/>
                <a:cs typeface="Garamond"/>
                <a:sym typeface="Garamond"/>
              </a:rPr>
              <a:t>. </a:t>
            </a:r>
            <a:endParaRPr>
              <a:latin typeface="Garamond"/>
              <a:ea typeface="Garamond"/>
              <a:cs typeface="Garamond"/>
              <a:sym typeface="Garamond"/>
            </a:endParaRPr>
          </a:p>
          <a:p>
            <a:pPr indent="-184150" lvl="1" marL="520700" rtl="0" algn="l">
              <a:lnSpc>
                <a:spcPct val="90000"/>
              </a:lnSpc>
              <a:spcBef>
                <a:spcPts val="400"/>
              </a:spcBef>
              <a:spcAft>
                <a:spcPts val="0"/>
              </a:spcAft>
              <a:buClr>
                <a:schemeClr val="dk1"/>
              </a:buClr>
              <a:buSzPts val="1700"/>
              <a:buChar char="•"/>
            </a:pPr>
            <a:r>
              <a:rPr lang="en" sz="1700">
                <a:latin typeface="Garamond"/>
                <a:ea typeface="Garamond"/>
                <a:cs typeface="Garamond"/>
                <a:sym typeface="Garamond"/>
              </a:rPr>
              <a:t>Created </a:t>
            </a:r>
            <a:r>
              <a:rPr i="0" lang="en" sz="1700">
                <a:latin typeface="Garamond"/>
                <a:ea typeface="Garamond"/>
                <a:cs typeface="Garamond"/>
                <a:sym typeface="Garamond"/>
              </a:rPr>
              <a:t>beings are</a:t>
            </a:r>
            <a:r>
              <a:rPr lang="en" sz="1700" u="sng">
                <a:latin typeface="Garamond"/>
                <a:ea typeface="Garamond"/>
                <a:cs typeface="Garamond"/>
                <a:sym typeface="Garamond"/>
              </a:rPr>
              <a:t> now depending </a:t>
            </a:r>
            <a:r>
              <a:rPr i="0" lang="en" sz="1700">
                <a:latin typeface="Garamond"/>
                <a:ea typeface="Garamond"/>
                <a:cs typeface="Garamond"/>
                <a:sym typeface="Garamond"/>
              </a:rPr>
              <a:t>on God for their very </a:t>
            </a:r>
            <a:r>
              <a:rPr lang="en" sz="1700">
                <a:latin typeface="Garamond"/>
                <a:ea typeface="Garamond"/>
                <a:cs typeface="Garamond"/>
                <a:sym typeface="Garamond"/>
              </a:rPr>
              <a:t>existence</a:t>
            </a:r>
            <a:r>
              <a:rPr i="0" lang="en" sz="1700">
                <a:latin typeface="Garamond"/>
                <a:ea typeface="Garamond"/>
                <a:cs typeface="Garamond"/>
                <a:sym typeface="Garamond"/>
              </a:rPr>
              <a:t>.</a:t>
            </a:r>
            <a:endParaRPr>
              <a:latin typeface="Garamond"/>
              <a:ea typeface="Garamond"/>
              <a:cs typeface="Garamond"/>
              <a:sym typeface="Garamond"/>
            </a:endParaRPr>
          </a:p>
          <a:p>
            <a:pPr indent="-184150" lvl="1" marL="520700" rtl="0" algn="l">
              <a:lnSpc>
                <a:spcPct val="90000"/>
              </a:lnSpc>
              <a:spcBef>
                <a:spcPts val="400"/>
              </a:spcBef>
              <a:spcAft>
                <a:spcPts val="0"/>
              </a:spcAft>
              <a:buClr>
                <a:schemeClr val="dk1"/>
              </a:buClr>
              <a:buSzPts val="1700"/>
              <a:buFont typeface="Garamond"/>
              <a:buChar char="•"/>
            </a:pPr>
            <a:r>
              <a:rPr i="0" lang="en" sz="1700">
                <a:latin typeface="Garamond"/>
                <a:ea typeface="Garamond"/>
                <a:cs typeface="Garamond"/>
                <a:sym typeface="Garamond"/>
              </a:rPr>
              <a:t>God </a:t>
            </a:r>
            <a:r>
              <a:rPr lang="en" sz="1700">
                <a:latin typeface="Garamond"/>
                <a:ea typeface="Garamond"/>
                <a:cs typeface="Garamond"/>
                <a:sym typeface="Garamond"/>
              </a:rPr>
              <a:t>created</a:t>
            </a:r>
            <a:r>
              <a:rPr i="0" lang="en" sz="1700">
                <a:latin typeface="Garamond"/>
                <a:ea typeface="Garamond"/>
                <a:cs typeface="Garamond"/>
                <a:sym typeface="Garamond"/>
              </a:rPr>
              <a:t> AND God </a:t>
            </a:r>
            <a:r>
              <a:rPr lang="en" sz="1700">
                <a:latin typeface="Garamond"/>
                <a:ea typeface="Garamond"/>
                <a:cs typeface="Garamond"/>
                <a:sym typeface="Garamond"/>
              </a:rPr>
              <a:t>creates </a:t>
            </a:r>
            <a:endParaRPr>
              <a:latin typeface="Garamond"/>
              <a:ea typeface="Garamond"/>
              <a:cs typeface="Garamond"/>
              <a:sym typeface="Garamond"/>
            </a:endParaRPr>
          </a:p>
        </p:txBody>
      </p:sp>
      <p:pic>
        <p:nvPicPr>
          <p:cNvPr id="239" name="Google Shape;239;p37"/>
          <p:cNvPicPr preferRelativeResize="0"/>
          <p:nvPr/>
        </p:nvPicPr>
        <p:blipFill rotWithShape="1">
          <a:blip r:embed="rId3">
            <a:alphaModFix/>
          </a:blip>
          <a:srcRect b="-2" l="3048" r="1662" t="0"/>
          <a:stretch/>
        </p:blipFill>
        <p:spPr>
          <a:xfrm>
            <a:off x="3982652" y="8"/>
            <a:ext cx="5159081" cy="514350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pic>
        <p:nvPicPr>
          <p:cNvPr descr="The McGrath Institute for Church Life - ThinkND" id="240" name="Google Shape;240;p37"/>
          <p:cNvPicPr preferRelativeResize="0"/>
          <p:nvPr/>
        </p:nvPicPr>
        <p:blipFill rotWithShape="1">
          <a:blip r:embed="rId4">
            <a:alphaModFix/>
          </a:blip>
          <a:srcRect b="0" l="0" r="0" t="0"/>
          <a:stretch/>
        </p:blipFill>
        <p:spPr>
          <a:xfrm>
            <a:off x="7772398" y="4519875"/>
            <a:ext cx="1371600" cy="457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4" name="Shape 244"/>
        <p:cNvGrpSpPr/>
        <p:nvPr/>
      </p:nvGrpSpPr>
      <p:grpSpPr>
        <a:xfrm>
          <a:off x="0" y="0"/>
          <a:ext cx="0" cy="0"/>
          <a:chOff x="0" y="0"/>
          <a:chExt cx="0" cy="0"/>
        </a:xfrm>
      </p:grpSpPr>
      <p:sp>
        <p:nvSpPr>
          <p:cNvPr id="245" name="Google Shape;245;p38"/>
          <p:cNvSpPr/>
          <p:nvPr/>
        </p:nvSpPr>
        <p:spPr>
          <a:xfrm>
            <a:off x="0" y="-1"/>
            <a:ext cx="9141714"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46" name="Google Shape;246;p38"/>
          <p:cNvSpPr/>
          <p:nvPr/>
        </p:nvSpPr>
        <p:spPr>
          <a:xfrm>
            <a:off x="0" y="0"/>
            <a:ext cx="9144000" cy="5143500"/>
          </a:xfrm>
          <a:prstGeom prst="rect">
            <a:avLst/>
          </a:prstGeom>
          <a:solidFill>
            <a:srgbClr val="00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Firework effect" id="247" name="Google Shape;247;p38"/>
          <p:cNvPicPr preferRelativeResize="0"/>
          <p:nvPr>
            <p:ph idx="2" type="body"/>
          </p:nvPr>
        </p:nvPicPr>
        <p:blipFill rotWithShape="1">
          <a:blip r:embed="rId3">
            <a:alphaModFix amt="60000"/>
          </a:blip>
          <a:srcRect b="14457" l="0" r="0" t="1273"/>
          <a:stretch/>
        </p:blipFill>
        <p:spPr>
          <a:xfrm>
            <a:off x="-1" y="8"/>
            <a:ext cx="9144001" cy="5143493"/>
          </a:xfrm>
          <a:prstGeom prst="rect">
            <a:avLst/>
          </a:prstGeom>
          <a:noFill/>
          <a:ln>
            <a:noFill/>
          </a:ln>
        </p:spPr>
      </p:pic>
      <p:sp>
        <p:nvSpPr>
          <p:cNvPr id="248" name="Google Shape;248;p38"/>
          <p:cNvSpPr txBox="1"/>
          <p:nvPr>
            <p:ph type="title"/>
          </p:nvPr>
        </p:nvSpPr>
        <p:spPr>
          <a:xfrm>
            <a:off x="628651" y="1253675"/>
            <a:ext cx="7775400" cy="30540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FFFFFF"/>
              </a:buClr>
              <a:buSzPts val="3300"/>
              <a:buFont typeface="Calibri"/>
              <a:buNone/>
            </a:pPr>
            <a:r>
              <a:rPr b="1" lang="en" sz="4800">
                <a:solidFill>
                  <a:srgbClr val="FFFFFF"/>
                </a:solidFill>
                <a:latin typeface="Garamond"/>
                <a:ea typeface="Garamond"/>
                <a:cs typeface="Garamond"/>
                <a:sym typeface="Garamond"/>
              </a:rPr>
              <a:t>The Big Bang</a:t>
            </a:r>
            <a:endParaRPr sz="4800">
              <a:solidFill>
                <a:srgbClr val="FFFFFF"/>
              </a:solidFill>
            </a:endParaRPr>
          </a:p>
        </p:txBody>
      </p:sp>
      <p:pic>
        <p:nvPicPr>
          <p:cNvPr descr="The McGrath Institute for Church Life - ThinkND" id="249" name="Google Shape;249;p38"/>
          <p:cNvPicPr preferRelativeResize="0"/>
          <p:nvPr/>
        </p:nvPicPr>
        <p:blipFill rotWithShape="1">
          <a:blip r:embed="rId4">
            <a:alphaModFix/>
          </a:blip>
          <a:srcRect b="0" l="0" r="0" t="0"/>
          <a:stretch/>
        </p:blipFill>
        <p:spPr>
          <a:xfrm>
            <a:off x="7772398" y="4519875"/>
            <a:ext cx="1371600" cy="457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3" name="Shape 253"/>
        <p:cNvGrpSpPr/>
        <p:nvPr/>
      </p:nvGrpSpPr>
      <p:grpSpPr>
        <a:xfrm>
          <a:off x="0" y="0"/>
          <a:ext cx="0" cy="0"/>
          <a:chOff x="0" y="0"/>
          <a:chExt cx="0" cy="0"/>
        </a:xfrm>
      </p:grpSpPr>
      <p:sp>
        <p:nvSpPr>
          <p:cNvPr id="254" name="Google Shape;254;p39"/>
          <p:cNvSpPr/>
          <p:nvPr/>
        </p:nvSpPr>
        <p:spPr>
          <a:xfrm>
            <a:off x="0" y="-1"/>
            <a:ext cx="9141714"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55" name="Google Shape;255;p39"/>
          <p:cNvSpPr/>
          <p:nvPr/>
        </p:nvSpPr>
        <p:spPr>
          <a:xfrm>
            <a:off x="0" y="0"/>
            <a:ext cx="9144000" cy="5143500"/>
          </a:xfrm>
          <a:prstGeom prst="rect">
            <a:avLst/>
          </a:prstGeom>
          <a:solidFill>
            <a:srgbClr val="00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Firework effect" id="256" name="Google Shape;256;p39"/>
          <p:cNvPicPr preferRelativeResize="0"/>
          <p:nvPr>
            <p:ph idx="2" type="body"/>
          </p:nvPr>
        </p:nvPicPr>
        <p:blipFill rotWithShape="1">
          <a:blip r:embed="rId3">
            <a:alphaModFix amt="60000"/>
          </a:blip>
          <a:srcRect b="14457" l="0" r="0" t="1273"/>
          <a:stretch/>
        </p:blipFill>
        <p:spPr>
          <a:xfrm>
            <a:off x="-1" y="8"/>
            <a:ext cx="9144001" cy="5143493"/>
          </a:xfrm>
          <a:prstGeom prst="rect">
            <a:avLst/>
          </a:prstGeom>
          <a:noFill/>
          <a:ln>
            <a:noFill/>
          </a:ln>
        </p:spPr>
      </p:pic>
      <p:sp>
        <p:nvSpPr>
          <p:cNvPr id="257" name="Google Shape;257;p39"/>
          <p:cNvSpPr txBox="1"/>
          <p:nvPr>
            <p:ph type="title"/>
          </p:nvPr>
        </p:nvSpPr>
        <p:spPr>
          <a:xfrm>
            <a:off x="628649" y="1253678"/>
            <a:ext cx="3866446" cy="3054033"/>
          </a:xfrm>
          <a:prstGeom prst="rect">
            <a:avLst/>
          </a:prstGeom>
          <a:noFill/>
          <a:ln>
            <a:noFill/>
          </a:ln>
        </p:spPr>
        <p:txBody>
          <a:bodyPr anchorCtr="0" anchor="t" bIns="34275" lIns="68575" spcFirstLastPara="1" rIns="68575" wrap="square" tIns="34275">
            <a:normAutofit/>
          </a:bodyPr>
          <a:lstStyle/>
          <a:p>
            <a:pPr indent="0" lvl="0" marL="342900" rtl="0" algn="l">
              <a:lnSpc>
                <a:spcPct val="90000"/>
              </a:lnSpc>
              <a:spcBef>
                <a:spcPts val="0"/>
              </a:spcBef>
              <a:spcAft>
                <a:spcPts val="0"/>
              </a:spcAft>
              <a:buClr>
                <a:srgbClr val="FFFFFF"/>
              </a:buClr>
              <a:buSzPts val="3300"/>
              <a:buFont typeface="Calibri"/>
              <a:buNone/>
            </a:pPr>
            <a:r>
              <a:rPr b="1" lang="en">
                <a:solidFill>
                  <a:srgbClr val="FFFFFF"/>
                </a:solidFill>
                <a:latin typeface="Garamond"/>
                <a:ea typeface="Garamond"/>
                <a:cs typeface="Garamond"/>
                <a:sym typeface="Garamond"/>
              </a:rPr>
              <a:t>The Big Bang 					</a:t>
            </a:r>
            <a:endParaRPr>
              <a:solidFill>
                <a:srgbClr val="FFFFFF"/>
              </a:solidFill>
              <a:latin typeface="Garamond"/>
              <a:ea typeface="Garamond"/>
              <a:cs typeface="Garamond"/>
              <a:sym typeface="Garamond"/>
            </a:endParaRPr>
          </a:p>
        </p:txBody>
      </p:sp>
      <p:sp>
        <p:nvSpPr>
          <p:cNvPr id="258" name="Google Shape;258;p39"/>
          <p:cNvSpPr txBox="1"/>
          <p:nvPr>
            <p:ph idx="1" type="body"/>
          </p:nvPr>
        </p:nvSpPr>
        <p:spPr>
          <a:xfrm>
            <a:off x="3886200" y="307182"/>
            <a:ext cx="4631435" cy="4593431"/>
          </a:xfrm>
          <a:prstGeom prst="rect">
            <a:avLst/>
          </a:prstGeom>
          <a:solidFill>
            <a:srgbClr val="604900"/>
          </a:solidFill>
          <a:ln cap="flat" cmpd="sng" w="9525">
            <a:solidFill>
              <a:schemeClr val="lt1"/>
            </a:solidFill>
            <a:prstDash val="solid"/>
            <a:round/>
            <a:headEnd len="sm" w="sm" type="none"/>
            <a:tailEnd len="sm" w="sm" type="none"/>
          </a:ln>
        </p:spPr>
        <p:txBody>
          <a:bodyPr anchorCtr="0" anchor="t" bIns="34275" lIns="68575" spcFirstLastPara="1" rIns="68575" wrap="square" tIns="34275">
            <a:normAutofit/>
          </a:bodyPr>
          <a:lstStyle/>
          <a:p>
            <a:pPr indent="101600" lvl="0" marL="0" rtl="0" algn="l">
              <a:lnSpc>
                <a:spcPct val="90000"/>
              </a:lnSpc>
              <a:spcBef>
                <a:spcPts val="0"/>
              </a:spcBef>
              <a:spcAft>
                <a:spcPts val="0"/>
              </a:spcAft>
              <a:buClr>
                <a:schemeClr val="dk1"/>
              </a:buClr>
              <a:buSzPts val="1500"/>
              <a:buNone/>
            </a:pPr>
            <a:r>
              <a:t/>
            </a:r>
            <a:endParaRPr sz="1500">
              <a:solidFill>
                <a:srgbClr val="FFFFFF"/>
              </a:solidFill>
            </a:endParaRPr>
          </a:p>
          <a:p>
            <a:pPr indent="0" lvl="0" marL="139700" marR="0" rtl="0" algn="l">
              <a:lnSpc>
                <a:spcPct val="107000"/>
              </a:lnSpc>
              <a:spcBef>
                <a:spcPts val="0"/>
              </a:spcBef>
              <a:spcAft>
                <a:spcPts val="0"/>
              </a:spcAft>
              <a:buClr>
                <a:schemeClr val="dk1"/>
              </a:buClr>
              <a:buSzPts val="1500"/>
              <a:buNone/>
            </a:pPr>
            <a:r>
              <a:rPr lang="en" sz="1800">
                <a:solidFill>
                  <a:schemeClr val="lt1"/>
                </a:solidFill>
                <a:latin typeface="Garamond"/>
                <a:ea typeface="Garamond"/>
                <a:cs typeface="Garamond"/>
                <a:sym typeface="Garamond"/>
              </a:rPr>
              <a:t>Space and Time:</a:t>
            </a:r>
            <a:br>
              <a:rPr lang="en" sz="1800">
                <a:solidFill>
                  <a:schemeClr val="lt1"/>
                </a:solidFill>
                <a:latin typeface="Garamond"/>
                <a:ea typeface="Garamond"/>
                <a:cs typeface="Garamond"/>
                <a:sym typeface="Garamond"/>
              </a:rPr>
            </a:br>
            <a:r>
              <a:rPr lang="en" sz="1800">
                <a:solidFill>
                  <a:schemeClr val="lt1"/>
                </a:solidFill>
                <a:latin typeface="Garamond"/>
                <a:ea typeface="Garamond"/>
                <a:cs typeface="Garamond"/>
                <a:sym typeface="Garamond"/>
              </a:rPr>
              <a:t> </a:t>
            </a:r>
            <a:endParaRPr>
              <a:latin typeface="Garamond"/>
              <a:ea typeface="Garamond"/>
              <a:cs typeface="Garamond"/>
              <a:sym typeface="Garamond"/>
            </a:endParaRPr>
          </a:p>
          <a:p>
            <a:pPr indent="0" lvl="0" marL="139700" marR="0" rtl="0" algn="l">
              <a:lnSpc>
                <a:spcPct val="100000"/>
              </a:lnSpc>
              <a:spcBef>
                <a:spcPts val="0"/>
              </a:spcBef>
              <a:spcAft>
                <a:spcPts val="0"/>
              </a:spcAft>
              <a:buClr>
                <a:schemeClr val="lt1"/>
              </a:buClr>
              <a:buSzPts val="1400"/>
              <a:buNone/>
            </a:pPr>
            <a:r>
              <a:rPr lang="en" sz="1400">
                <a:solidFill>
                  <a:schemeClr val="lt1"/>
                </a:solidFill>
                <a:latin typeface="Garamond"/>
                <a:ea typeface="Garamond"/>
                <a:cs typeface="Garamond"/>
                <a:sym typeface="Garamond"/>
              </a:rPr>
              <a:t>• The Big Bang not only points to the beginning of stars and galaxies, but to the beginning of space and time as well.</a:t>
            </a:r>
            <a:endParaRPr>
              <a:latin typeface="Garamond"/>
              <a:ea typeface="Garamond"/>
              <a:cs typeface="Garamond"/>
              <a:sym typeface="Garamond"/>
            </a:endParaRPr>
          </a:p>
          <a:p>
            <a:pPr indent="0" lvl="0" marL="139700" marR="0" rtl="0" algn="l">
              <a:lnSpc>
                <a:spcPct val="100000"/>
              </a:lnSpc>
              <a:spcBef>
                <a:spcPts val="0"/>
              </a:spcBef>
              <a:spcAft>
                <a:spcPts val="0"/>
              </a:spcAft>
              <a:buClr>
                <a:schemeClr val="dk1"/>
              </a:buClr>
              <a:buSzPts val="1400"/>
              <a:buNone/>
            </a:pPr>
            <a:r>
              <a:t/>
            </a:r>
            <a:endParaRPr sz="1400">
              <a:solidFill>
                <a:schemeClr val="lt1"/>
              </a:solidFill>
              <a:latin typeface="Garamond"/>
              <a:ea typeface="Garamond"/>
              <a:cs typeface="Garamond"/>
              <a:sym typeface="Garamond"/>
            </a:endParaRPr>
          </a:p>
          <a:p>
            <a:pPr indent="0" lvl="0" marL="139700" marR="0" rtl="0" algn="l">
              <a:lnSpc>
                <a:spcPct val="100000"/>
              </a:lnSpc>
              <a:spcBef>
                <a:spcPts val="0"/>
              </a:spcBef>
              <a:spcAft>
                <a:spcPts val="0"/>
              </a:spcAft>
              <a:buClr>
                <a:schemeClr val="lt1"/>
              </a:buClr>
              <a:buSzPts val="1500"/>
              <a:buNone/>
            </a:pPr>
            <a:r>
              <a:rPr lang="en" sz="1500">
                <a:solidFill>
                  <a:schemeClr val="lt1"/>
                </a:solidFill>
                <a:latin typeface="Garamond"/>
                <a:ea typeface="Garamond"/>
                <a:cs typeface="Garamond"/>
                <a:sym typeface="Garamond"/>
              </a:rPr>
              <a:t>• </a:t>
            </a:r>
            <a:r>
              <a:rPr lang="en" sz="1400">
                <a:solidFill>
                  <a:schemeClr val="lt1"/>
                </a:solidFill>
                <a:latin typeface="Garamond"/>
                <a:ea typeface="Garamond"/>
                <a:cs typeface="Garamond"/>
                <a:sym typeface="Garamond"/>
              </a:rPr>
              <a:t>We cannot speak of “a time before the Big Bang” because there was no “time” before then. Any questions about time and space before then would be erroneous. </a:t>
            </a:r>
            <a:endParaRPr>
              <a:latin typeface="Garamond"/>
              <a:ea typeface="Garamond"/>
              <a:cs typeface="Garamond"/>
              <a:sym typeface="Garamond"/>
            </a:endParaRPr>
          </a:p>
          <a:p>
            <a:pPr indent="0" lvl="0" marL="139700" marR="0" rtl="0" algn="l">
              <a:lnSpc>
                <a:spcPct val="100000"/>
              </a:lnSpc>
              <a:spcBef>
                <a:spcPts val="0"/>
              </a:spcBef>
              <a:spcAft>
                <a:spcPts val="0"/>
              </a:spcAft>
              <a:buClr>
                <a:schemeClr val="dk1"/>
              </a:buClr>
              <a:buSzPts val="1400"/>
              <a:buNone/>
            </a:pPr>
            <a:r>
              <a:t/>
            </a:r>
            <a:endParaRPr sz="1400">
              <a:solidFill>
                <a:schemeClr val="lt1"/>
              </a:solidFill>
              <a:latin typeface="Garamond"/>
              <a:ea typeface="Garamond"/>
              <a:cs typeface="Garamond"/>
              <a:sym typeface="Garamond"/>
            </a:endParaRPr>
          </a:p>
          <a:p>
            <a:pPr indent="0" lvl="0" marL="139700" marR="0" rtl="0" algn="l">
              <a:lnSpc>
                <a:spcPct val="100000"/>
              </a:lnSpc>
              <a:spcBef>
                <a:spcPts val="0"/>
              </a:spcBef>
              <a:spcAft>
                <a:spcPts val="0"/>
              </a:spcAft>
              <a:buClr>
                <a:schemeClr val="lt1"/>
              </a:buClr>
              <a:buSzPts val="1500"/>
              <a:buNone/>
            </a:pPr>
            <a:r>
              <a:rPr lang="en" sz="1500">
                <a:solidFill>
                  <a:schemeClr val="lt1"/>
                </a:solidFill>
                <a:latin typeface="Garamond"/>
                <a:ea typeface="Garamond"/>
                <a:cs typeface="Garamond"/>
                <a:sym typeface="Garamond"/>
              </a:rPr>
              <a:t>• </a:t>
            </a:r>
            <a:r>
              <a:rPr lang="en" sz="1400">
                <a:solidFill>
                  <a:schemeClr val="lt1"/>
                </a:solidFill>
                <a:latin typeface="Garamond"/>
                <a:ea typeface="Garamond"/>
                <a:cs typeface="Garamond"/>
                <a:sym typeface="Garamond"/>
              </a:rPr>
              <a:t>Lemaître believed the Big Bang was “a day without a yesterday.”</a:t>
            </a:r>
            <a:endParaRPr>
              <a:latin typeface="Garamond"/>
              <a:ea typeface="Garamond"/>
              <a:cs typeface="Garamond"/>
              <a:sym typeface="Garamond"/>
            </a:endParaRPr>
          </a:p>
          <a:p>
            <a:pPr indent="0" lvl="0" marL="139700" marR="0" rtl="0" algn="l">
              <a:lnSpc>
                <a:spcPct val="100000"/>
              </a:lnSpc>
              <a:spcBef>
                <a:spcPts val="0"/>
              </a:spcBef>
              <a:spcAft>
                <a:spcPts val="0"/>
              </a:spcAft>
              <a:buClr>
                <a:schemeClr val="dk1"/>
              </a:buClr>
              <a:buSzPts val="1400"/>
              <a:buNone/>
            </a:pPr>
            <a:r>
              <a:t/>
            </a:r>
            <a:endParaRPr sz="1400">
              <a:solidFill>
                <a:schemeClr val="lt1"/>
              </a:solidFill>
              <a:latin typeface="Garamond"/>
              <a:ea typeface="Garamond"/>
              <a:cs typeface="Garamond"/>
              <a:sym typeface="Garamond"/>
            </a:endParaRPr>
          </a:p>
          <a:p>
            <a:pPr indent="0" lvl="0" marL="139700" marR="0" rtl="0" algn="l">
              <a:lnSpc>
                <a:spcPct val="100000"/>
              </a:lnSpc>
              <a:spcBef>
                <a:spcPts val="0"/>
              </a:spcBef>
              <a:spcAft>
                <a:spcPts val="0"/>
              </a:spcAft>
              <a:buClr>
                <a:schemeClr val="lt1"/>
              </a:buClr>
              <a:buSzPts val="1500"/>
              <a:buNone/>
            </a:pPr>
            <a:r>
              <a:rPr lang="en" sz="1500">
                <a:solidFill>
                  <a:schemeClr val="lt1"/>
                </a:solidFill>
                <a:latin typeface="Garamond"/>
                <a:ea typeface="Garamond"/>
                <a:cs typeface="Garamond"/>
                <a:sym typeface="Garamond"/>
              </a:rPr>
              <a:t>• </a:t>
            </a:r>
            <a:r>
              <a:rPr lang="en" sz="1400">
                <a:solidFill>
                  <a:schemeClr val="lt1"/>
                </a:solidFill>
                <a:latin typeface="Garamond"/>
                <a:ea typeface="Garamond"/>
                <a:cs typeface="Garamond"/>
                <a:sym typeface="Garamond"/>
              </a:rPr>
              <a:t>For St. Augustine time is the creation of God. There is only the present; we cannot experience the past or the future. We can measure time through the rising of the setting of the sun, and yet time remains somewhat of a mystery. God is outside of time and knows the past, present, and future as if one.</a:t>
            </a:r>
            <a:endParaRPr sz="1400">
              <a:latin typeface="Garamond"/>
              <a:ea typeface="Garamond"/>
              <a:cs typeface="Garamond"/>
              <a:sym typeface="Garamond"/>
            </a:endParaRPr>
          </a:p>
          <a:p>
            <a:pPr indent="0" lvl="0" marL="0" marR="0" rtl="0" algn="l">
              <a:lnSpc>
                <a:spcPct val="107000"/>
              </a:lnSpc>
              <a:spcBef>
                <a:spcPts val="0"/>
              </a:spcBef>
              <a:spcAft>
                <a:spcPts val="0"/>
              </a:spcAft>
              <a:buClr>
                <a:schemeClr val="dk1"/>
              </a:buClr>
              <a:buSzPts val="1400"/>
              <a:buNone/>
            </a:pPr>
            <a:r>
              <a:t/>
            </a:r>
            <a:endParaRPr sz="1400">
              <a:solidFill>
                <a:schemeClr val="lt1"/>
              </a:solidFill>
              <a:latin typeface="Garamond"/>
              <a:ea typeface="Garamond"/>
              <a:cs typeface="Garamond"/>
              <a:sym typeface="Garamond"/>
            </a:endParaRPr>
          </a:p>
        </p:txBody>
      </p:sp>
      <p:pic>
        <p:nvPicPr>
          <p:cNvPr descr="The McGrath Institute for Church Life - ThinkND" id="259" name="Google Shape;259;p39"/>
          <p:cNvPicPr preferRelativeResize="0"/>
          <p:nvPr/>
        </p:nvPicPr>
        <p:blipFill rotWithShape="1">
          <a:blip r:embed="rId4">
            <a:alphaModFix/>
          </a:blip>
          <a:srcRect b="0" l="0" r="0" t="0"/>
          <a:stretch/>
        </p:blipFill>
        <p:spPr>
          <a:xfrm>
            <a:off x="7772398" y="4519875"/>
            <a:ext cx="1371600" cy="4572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3" name="Shape 263"/>
        <p:cNvGrpSpPr/>
        <p:nvPr/>
      </p:nvGrpSpPr>
      <p:grpSpPr>
        <a:xfrm>
          <a:off x="0" y="0"/>
          <a:ext cx="0" cy="0"/>
          <a:chOff x="0" y="0"/>
          <a:chExt cx="0" cy="0"/>
        </a:xfrm>
      </p:grpSpPr>
      <p:sp>
        <p:nvSpPr>
          <p:cNvPr id="264" name="Google Shape;264;p40"/>
          <p:cNvSpPr/>
          <p:nvPr/>
        </p:nvSpPr>
        <p:spPr>
          <a:xfrm>
            <a:off x="0" y="-1"/>
            <a:ext cx="9141714"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65" name="Google Shape;265;p40"/>
          <p:cNvSpPr/>
          <p:nvPr/>
        </p:nvSpPr>
        <p:spPr>
          <a:xfrm>
            <a:off x="0" y="0"/>
            <a:ext cx="9144000" cy="5143500"/>
          </a:xfrm>
          <a:prstGeom prst="rect">
            <a:avLst/>
          </a:prstGeom>
          <a:solidFill>
            <a:srgbClr val="00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A picture containing colorfulness, art, yellow, orange&#10;&#10;Description automatically generated" id="266" name="Google Shape;266;p40"/>
          <p:cNvPicPr preferRelativeResize="0"/>
          <p:nvPr>
            <p:ph idx="1" type="body"/>
          </p:nvPr>
        </p:nvPicPr>
        <p:blipFill rotWithShape="1">
          <a:blip r:embed="rId3">
            <a:alphaModFix amt="60000"/>
          </a:blip>
          <a:srcRect b="15448" l="0" r="0" t="9552"/>
          <a:stretch/>
        </p:blipFill>
        <p:spPr>
          <a:xfrm>
            <a:off x="-1" y="8"/>
            <a:ext cx="9144001" cy="5143493"/>
          </a:xfrm>
          <a:prstGeom prst="rect">
            <a:avLst/>
          </a:prstGeom>
          <a:noFill/>
          <a:ln>
            <a:noFill/>
          </a:ln>
        </p:spPr>
      </p:pic>
      <p:sp>
        <p:nvSpPr>
          <p:cNvPr id="267" name="Google Shape;267;p40"/>
          <p:cNvSpPr txBox="1"/>
          <p:nvPr>
            <p:ph type="title"/>
          </p:nvPr>
        </p:nvSpPr>
        <p:spPr>
          <a:xfrm>
            <a:off x="628649" y="1253678"/>
            <a:ext cx="3866446" cy="3054033"/>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rgbClr val="FFFFFF"/>
              </a:buClr>
              <a:buSzPts val="3300"/>
              <a:buFont typeface="Calibri"/>
              <a:buNone/>
            </a:pPr>
            <a:r>
              <a:rPr b="1" lang="en">
                <a:solidFill>
                  <a:srgbClr val="FFFFFF"/>
                </a:solidFill>
                <a:latin typeface="Garamond"/>
                <a:ea typeface="Garamond"/>
                <a:cs typeface="Garamond"/>
                <a:sym typeface="Garamond"/>
              </a:rPr>
              <a:t>Cosmic Microwave Background (CMB) radiation</a:t>
            </a:r>
            <a:endParaRPr>
              <a:latin typeface="Garamond"/>
              <a:ea typeface="Garamond"/>
              <a:cs typeface="Garamond"/>
              <a:sym typeface="Garamond"/>
            </a:endParaRPr>
          </a:p>
        </p:txBody>
      </p:sp>
      <p:pic>
        <p:nvPicPr>
          <p:cNvPr descr="The McGrath Institute for Church Life - ThinkND" id="268" name="Google Shape;268;p40"/>
          <p:cNvPicPr preferRelativeResize="0"/>
          <p:nvPr/>
        </p:nvPicPr>
        <p:blipFill rotWithShape="1">
          <a:blip r:embed="rId4">
            <a:alphaModFix/>
          </a:blip>
          <a:srcRect b="0" l="0" r="0" t="0"/>
          <a:stretch/>
        </p:blipFill>
        <p:spPr>
          <a:xfrm>
            <a:off x="7772398" y="4519875"/>
            <a:ext cx="1371600" cy="457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2" name="Shape 272"/>
        <p:cNvGrpSpPr/>
        <p:nvPr/>
      </p:nvGrpSpPr>
      <p:grpSpPr>
        <a:xfrm>
          <a:off x="0" y="0"/>
          <a:ext cx="0" cy="0"/>
          <a:chOff x="0" y="0"/>
          <a:chExt cx="0" cy="0"/>
        </a:xfrm>
      </p:grpSpPr>
      <p:sp>
        <p:nvSpPr>
          <p:cNvPr id="273" name="Google Shape;273;p41"/>
          <p:cNvSpPr/>
          <p:nvPr/>
        </p:nvSpPr>
        <p:spPr>
          <a:xfrm>
            <a:off x="0" y="-1"/>
            <a:ext cx="9141714"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74" name="Google Shape;274;p41"/>
          <p:cNvSpPr/>
          <p:nvPr/>
        </p:nvSpPr>
        <p:spPr>
          <a:xfrm>
            <a:off x="0" y="0"/>
            <a:ext cx="9144000" cy="5143500"/>
          </a:xfrm>
          <a:prstGeom prst="rect">
            <a:avLst/>
          </a:prstGeom>
          <a:solidFill>
            <a:srgbClr val="00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A picture containing colorfulness, art, yellow, orange&#10;&#10;Description automatically generated" id="275" name="Google Shape;275;p41"/>
          <p:cNvPicPr preferRelativeResize="0"/>
          <p:nvPr>
            <p:ph idx="1" type="body"/>
          </p:nvPr>
        </p:nvPicPr>
        <p:blipFill rotWithShape="1">
          <a:blip r:embed="rId3">
            <a:alphaModFix amt="60000"/>
          </a:blip>
          <a:srcRect b="15448" l="0" r="0" t="9552"/>
          <a:stretch/>
        </p:blipFill>
        <p:spPr>
          <a:xfrm>
            <a:off x="-1" y="8"/>
            <a:ext cx="9144001" cy="5143493"/>
          </a:xfrm>
          <a:prstGeom prst="rect">
            <a:avLst/>
          </a:prstGeom>
          <a:noFill/>
          <a:ln>
            <a:noFill/>
          </a:ln>
        </p:spPr>
      </p:pic>
      <p:sp>
        <p:nvSpPr>
          <p:cNvPr id="276" name="Google Shape;276;p41"/>
          <p:cNvSpPr txBox="1"/>
          <p:nvPr>
            <p:ph type="title"/>
          </p:nvPr>
        </p:nvSpPr>
        <p:spPr>
          <a:xfrm>
            <a:off x="628649" y="1253678"/>
            <a:ext cx="3866446" cy="3054033"/>
          </a:xfrm>
          <a:prstGeom prst="rect">
            <a:avLst/>
          </a:prstGeom>
          <a:noFill/>
          <a:ln>
            <a:noFill/>
          </a:ln>
        </p:spPr>
        <p:txBody>
          <a:bodyPr anchorCtr="0" anchor="t" bIns="34275" lIns="68575" spcFirstLastPara="1" rIns="68575" wrap="square" tIns="34275">
            <a:normAutofit/>
          </a:bodyPr>
          <a:lstStyle/>
          <a:p>
            <a:pPr indent="0" lvl="0" marL="0" rtl="0" algn="l">
              <a:spcBef>
                <a:spcPts val="0"/>
              </a:spcBef>
              <a:spcAft>
                <a:spcPts val="0"/>
              </a:spcAft>
              <a:buClr>
                <a:schemeClr val="lt1"/>
              </a:buClr>
              <a:buSzPts val="3300"/>
              <a:buFont typeface="Calibri"/>
              <a:buNone/>
            </a:pPr>
            <a:r>
              <a:rPr b="1" lang="en">
                <a:solidFill>
                  <a:schemeClr val="lt1"/>
                </a:solidFill>
                <a:latin typeface="Garamond"/>
                <a:ea typeface="Garamond"/>
                <a:cs typeface="Garamond"/>
                <a:sym typeface="Garamond"/>
              </a:rPr>
              <a:t>Cosmic Microwave Background (CMB) radiation</a:t>
            </a:r>
            <a:endParaRPr>
              <a:latin typeface="Garamond"/>
              <a:ea typeface="Garamond"/>
              <a:cs typeface="Garamond"/>
              <a:sym typeface="Garamond"/>
            </a:endParaRPr>
          </a:p>
          <a:p>
            <a:pPr indent="0" lvl="0" marL="0" rtl="0" algn="l">
              <a:lnSpc>
                <a:spcPct val="90000"/>
              </a:lnSpc>
              <a:spcBef>
                <a:spcPts val="0"/>
              </a:spcBef>
              <a:spcAft>
                <a:spcPts val="0"/>
              </a:spcAft>
              <a:buClr>
                <a:srgbClr val="FFFFFF"/>
              </a:buClr>
              <a:buSzPts val="3300"/>
              <a:buFont typeface="Calibri"/>
              <a:buNone/>
            </a:pPr>
            <a:r>
              <a:t/>
            </a:r>
            <a:endParaRPr b="1">
              <a:solidFill>
                <a:srgbClr val="FFFFFF"/>
              </a:solidFill>
            </a:endParaRPr>
          </a:p>
        </p:txBody>
      </p:sp>
      <p:sp>
        <p:nvSpPr>
          <p:cNvPr id="277" name="Google Shape;277;p41"/>
          <p:cNvSpPr txBox="1"/>
          <p:nvPr>
            <p:ph idx="2" type="body"/>
          </p:nvPr>
        </p:nvSpPr>
        <p:spPr>
          <a:xfrm>
            <a:off x="4293395" y="178594"/>
            <a:ext cx="4607718" cy="4564855"/>
          </a:xfrm>
          <a:prstGeom prst="rect">
            <a:avLst/>
          </a:prstGeom>
          <a:solidFill>
            <a:srgbClr val="244072"/>
          </a:solidFill>
          <a:ln cap="flat" cmpd="sng" w="9525">
            <a:solidFill>
              <a:srgbClr val="F4B081"/>
            </a:solidFill>
            <a:prstDash val="solid"/>
            <a:round/>
            <a:headEnd len="sm" w="sm" type="none"/>
            <a:tailEnd len="sm" w="sm" type="none"/>
          </a:ln>
        </p:spPr>
        <p:txBody>
          <a:bodyPr anchorCtr="0" anchor="t" bIns="34275" lIns="68575" spcFirstLastPara="1" rIns="68575" wrap="square" tIns="34275">
            <a:normAutofit lnSpcReduction="10000"/>
          </a:bodyPr>
          <a:lstStyle/>
          <a:p>
            <a:pPr indent="0" lvl="0" marL="0" marR="0" rtl="0" algn="l">
              <a:lnSpc>
                <a:spcPct val="107000"/>
              </a:lnSpc>
              <a:spcBef>
                <a:spcPts val="0"/>
              </a:spcBef>
              <a:spcAft>
                <a:spcPts val="0"/>
              </a:spcAft>
              <a:buClr>
                <a:schemeClr val="dk1"/>
              </a:buClr>
              <a:buSzPts val="1500"/>
              <a:buNone/>
            </a:pPr>
            <a:r>
              <a:t/>
            </a:r>
            <a:endParaRPr sz="1500">
              <a:solidFill>
                <a:schemeClr val="lt1"/>
              </a:solidFill>
              <a:latin typeface="Times New Roman"/>
              <a:ea typeface="Times New Roman"/>
              <a:cs typeface="Times New Roman"/>
              <a:sym typeface="Times New Roman"/>
            </a:endParaRPr>
          </a:p>
          <a:p>
            <a:pPr indent="0" lvl="0" marL="139700" marR="0" rtl="0" algn="l">
              <a:lnSpc>
                <a:spcPct val="110000"/>
              </a:lnSpc>
              <a:spcBef>
                <a:spcPts val="0"/>
              </a:spcBef>
              <a:spcAft>
                <a:spcPts val="0"/>
              </a:spcAft>
              <a:buClr>
                <a:schemeClr val="lt1"/>
              </a:buClr>
              <a:buSzPts val="1500"/>
              <a:buNone/>
            </a:pPr>
            <a:r>
              <a:rPr lang="en" sz="1800">
                <a:solidFill>
                  <a:schemeClr val="lt1"/>
                </a:solidFill>
                <a:latin typeface="Garamond"/>
                <a:ea typeface="Garamond"/>
                <a:cs typeface="Garamond"/>
                <a:sym typeface="Garamond"/>
              </a:rPr>
              <a:t>• A rapidly expanding universe expanded slowly among scientists.</a:t>
            </a:r>
            <a:endParaRPr sz="1800">
              <a:latin typeface="Garamond"/>
              <a:ea typeface="Garamond"/>
              <a:cs typeface="Garamond"/>
              <a:sym typeface="Garamond"/>
            </a:endParaRPr>
          </a:p>
          <a:p>
            <a:pPr indent="0" lvl="0" marL="139700" marR="0" rtl="0" algn="l">
              <a:lnSpc>
                <a:spcPct val="110000"/>
              </a:lnSpc>
              <a:spcBef>
                <a:spcPts val="0"/>
              </a:spcBef>
              <a:spcAft>
                <a:spcPts val="0"/>
              </a:spcAft>
              <a:buClr>
                <a:schemeClr val="dk1"/>
              </a:buClr>
              <a:buSzPts val="1400"/>
              <a:buNone/>
            </a:pPr>
            <a:r>
              <a:t/>
            </a:r>
            <a:endParaRPr sz="1800">
              <a:solidFill>
                <a:schemeClr val="lt1"/>
              </a:solidFill>
              <a:latin typeface="Garamond"/>
              <a:ea typeface="Garamond"/>
              <a:cs typeface="Garamond"/>
              <a:sym typeface="Garamond"/>
            </a:endParaRPr>
          </a:p>
          <a:p>
            <a:pPr indent="0" lvl="0" marL="139700" marR="0" rtl="0" algn="l">
              <a:lnSpc>
                <a:spcPct val="110000"/>
              </a:lnSpc>
              <a:spcBef>
                <a:spcPts val="0"/>
              </a:spcBef>
              <a:spcAft>
                <a:spcPts val="0"/>
              </a:spcAft>
              <a:buClr>
                <a:schemeClr val="lt1"/>
              </a:buClr>
              <a:buSzPts val="1800"/>
              <a:buNone/>
            </a:pPr>
            <a:r>
              <a:rPr lang="en" sz="1800">
                <a:solidFill>
                  <a:schemeClr val="lt1"/>
                </a:solidFill>
                <a:latin typeface="Garamond"/>
                <a:ea typeface="Garamond"/>
                <a:cs typeface="Garamond"/>
                <a:sym typeface="Garamond"/>
              </a:rPr>
              <a:t>• The Big Bang theory did not always enjoy the majority acceptance that it does today. Many, including the renowned Albert Einstein, were still very much tethered to the notion of a perpetual universe.</a:t>
            </a:r>
            <a:endParaRPr sz="1800">
              <a:latin typeface="Garamond"/>
              <a:ea typeface="Garamond"/>
              <a:cs typeface="Garamond"/>
              <a:sym typeface="Garamond"/>
            </a:endParaRPr>
          </a:p>
          <a:p>
            <a:pPr indent="0" lvl="0" marL="139700" marR="0" rtl="0" algn="l">
              <a:lnSpc>
                <a:spcPct val="110000"/>
              </a:lnSpc>
              <a:spcBef>
                <a:spcPts val="0"/>
              </a:spcBef>
              <a:spcAft>
                <a:spcPts val="0"/>
              </a:spcAft>
              <a:buClr>
                <a:schemeClr val="dk1"/>
              </a:buClr>
              <a:buSzPts val="1800"/>
              <a:buNone/>
            </a:pPr>
            <a:r>
              <a:t/>
            </a:r>
            <a:endParaRPr sz="1800">
              <a:solidFill>
                <a:schemeClr val="lt1"/>
              </a:solidFill>
              <a:latin typeface="Garamond"/>
              <a:ea typeface="Garamond"/>
              <a:cs typeface="Garamond"/>
              <a:sym typeface="Garamond"/>
            </a:endParaRPr>
          </a:p>
          <a:p>
            <a:pPr indent="0" lvl="0" marL="139700" marR="0" rtl="0" algn="l">
              <a:lnSpc>
                <a:spcPct val="110000"/>
              </a:lnSpc>
              <a:spcBef>
                <a:spcPts val="0"/>
              </a:spcBef>
              <a:spcAft>
                <a:spcPts val="0"/>
              </a:spcAft>
              <a:buClr>
                <a:schemeClr val="lt1"/>
              </a:buClr>
              <a:buSzPts val="1800"/>
              <a:buNone/>
            </a:pPr>
            <a:r>
              <a:rPr lang="en" sz="1800">
                <a:solidFill>
                  <a:schemeClr val="lt1"/>
                </a:solidFill>
                <a:latin typeface="Garamond"/>
                <a:ea typeface="Garamond"/>
                <a:cs typeface="Garamond"/>
                <a:sym typeface="Garamond"/>
              </a:rPr>
              <a:t>• Eventually Lemaître was able to win Einstein over. Einstein later called Lemaître’s theory, “The most beautiful and satisfactory explanation of creation to which I have ever listened.” </a:t>
            </a:r>
            <a:endParaRPr sz="1800">
              <a:latin typeface="Garamond"/>
              <a:ea typeface="Garamond"/>
              <a:cs typeface="Garamond"/>
              <a:sym typeface="Garamond"/>
            </a:endParaRPr>
          </a:p>
          <a:p>
            <a:pPr indent="0" lvl="0" marL="139700" marR="0" rtl="0" algn="l">
              <a:lnSpc>
                <a:spcPct val="110000"/>
              </a:lnSpc>
              <a:spcBef>
                <a:spcPts val="0"/>
              </a:spcBef>
              <a:spcAft>
                <a:spcPts val="0"/>
              </a:spcAft>
              <a:buClr>
                <a:schemeClr val="dk1"/>
              </a:buClr>
              <a:buSzPts val="1500"/>
              <a:buNone/>
            </a:pPr>
            <a:r>
              <a:t/>
            </a:r>
            <a:endParaRPr sz="1500">
              <a:solidFill>
                <a:schemeClr val="lt1"/>
              </a:solidFill>
            </a:endParaRPr>
          </a:p>
          <a:p>
            <a:pPr indent="-76200" lvl="0" marL="177800" rtl="0" algn="l">
              <a:lnSpc>
                <a:spcPct val="90000"/>
              </a:lnSpc>
              <a:spcBef>
                <a:spcPts val="800"/>
              </a:spcBef>
              <a:spcAft>
                <a:spcPts val="0"/>
              </a:spcAft>
              <a:buClr>
                <a:schemeClr val="dk1"/>
              </a:buClr>
              <a:buSzPts val="1500"/>
              <a:buNone/>
            </a:pPr>
            <a:r>
              <a:t/>
            </a:r>
            <a:endParaRPr sz="1500">
              <a:solidFill>
                <a:srgbClr val="FFFFFF"/>
              </a:solidFill>
            </a:endParaRPr>
          </a:p>
        </p:txBody>
      </p:sp>
      <p:pic>
        <p:nvPicPr>
          <p:cNvPr descr="The McGrath Institute for Church Life - ThinkND" id="278" name="Google Shape;278;p41"/>
          <p:cNvPicPr preferRelativeResize="0"/>
          <p:nvPr/>
        </p:nvPicPr>
        <p:blipFill rotWithShape="1">
          <a:blip r:embed="rId4">
            <a:alphaModFix/>
          </a:blip>
          <a:srcRect b="0" l="0" r="0" t="0"/>
          <a:stretch/>
        </p:blipFill>
        <p:spPr>
          <a:xfrm>
            <a:off x="7772398" y="4519875"/>
            <a:ext cx="1371600" cy="457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2" name="Shape 282"/>
        <p:cNvGrpSpPr/>
        <p:nvPr/>
      </p:nvGrpSpPr>
      <p:grpSpPr>
        <a:xfrm>
          <a:off x="0" y="0"/>
          <a:ext cx="0" cy="0"/>
          <a:chOff x="0" y="0"/>
          <a:chExt cx="0" cy="0"/>
        </a:xfrm>
      </p:grpSpPr>
      <p:sp>
        <p:nvSpPr>
          <p:cNvPr id="283" name="Google Shape;283;p42"/>
          <p:cNvSpPr/>
          <p:nvPr/>
        </p:nvSpPr>
        <p:spPr>
          <a:xfrm>
            <a:off x="0" y="-1"/>
            <a:ext cx="9141714"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284" name="Google Shape;284;p42"/>
          <p:cNvSpPr/>
          <p:nvPr/>
        </p:nvSpPr>
        <p:spPr>
          <a:xfrm>
            <a:off x="0" y="0"/>
            <a:ext cx="9144000" cy="5143500"/>
          </a:xfrm>
          <a:prstGeom prst="rect">
            <a:avLst/>
          </a:prstGeom>
          <a:solidFill>
            <a:srgbClr val="00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000000"/>
              </a:solidFill>
              <a:latin typeface="Calibri"/>
              <a:ea typeface="Calibri"/>
              <a:cs typeface="Calibri"/>
              <a:sym typeface="Calibri"/>
            </a:endParaRPr>
          </a:p>
        </p:txBody>
      </p:sp>
      <p:pic>
        <p:nvPicPr>
          <p:cNvPr descr="A picture containing colorfulness, art, yellow, orange&#10;&#10;Description automatically generated" id="285" name="Google Shape;285;p42"/>
          <p:cNvPicPr preferRelativeResize="0"/>
          <p:nvPr>
            <p:ph idx="1" type="body"/>
          </p:nvPr>
        </p:nvPicPr>
        <p:blipFill rotWithShape="1">
          <a:blip r:embed="rId3">
            <a:alphaModFix amt="60000"/>
          </a:blip>
          <a:srcRect b="15448" l="0" r="0" t="9552"/>
          <a:stretch/>
        </p:blipFill>
        <p:spPr>
          <a:xfrm>
            <a:off x="-1" y="8"/>
            <a:ext cx="9144001" cy="5143493"/>
          </a:xfrm>
          <a:prstGeom prst="rect">
            <a:avLst/>
          </a:prstGeom>
          <a:noFill/>
          <a:ln>
            <a:noFill/>
          </a:ln>
        </p:spPr>
      </p:pic>
      <p:sp>
        <p:nvSpPr>
          <p:cNvPr id="286" name="Google Shape;286;p42"/>
          <p:cNvSpPr txBox="1"/>
          <p:nvPr>
            <p:ph type="title"/>
          </p:nvPr>
        </p:nvSpPr>
        <p:spPr>
          <a:xfrm>
            <a:off x="628649" y="1253678"/>
            <a:ext cx="3866446" cy="3054033"/>
          </a:xfrm>
          <a:prstGeom prst="rect">
            <a:avLst/>
          </a:prstGeom>
          <a:noFill/>
          <a:ln>
            <a:noFill/>
          </a:ln>
        </p:spPr>
        <p:txBody>
          <a:bodyPr anchorCtr="0" anchor="t" bIns="34275" lIns="68575" spcFirstLastPara="1" rIns="68575" wrap="square" tIns="34275">
            <a:normAutofit/>
          </a:bodyPr>
          <a:lstStyle/>
          <a:p>
            <a:pPr indent="0" lvl="0" marL="0" rtl="0" algn="l">
              <a:spcBef>
                <a:spcPts val="0"/>
              </a:spcBef>
              <a:spcAft>
                <a:spcPts val="0"/>
              </a:spcAft>
              <a:buClr>
                <a:schemeClr val="lt1"/>
              </a:buClr>
              <a:buSzPts val="3300"/>
              <a:buFont typeface="Calibri"/>
              <a:buNone/>
            </a:pPr>
            <a:r>
              <a:rPr b="1" lang="en">
                <a:solidFill>
                  <a:schemeClr val="lt1"/>
                </a:solidFill>
                <a:latin typeface="Garamond"/>
                <a:ea typeface="Garamond"/>
                <a:cs typeface="Garamond"/>
                <a:sym typeface="Garamond"/>
              </a:rPr>
              <a:t>Cosmic Microwave Background (CMB) radiation</a:t>
            </a:r>
            <a:endParaRPr>
              <a:latin typeface="Garamond"/>
              <a:ea typeface="Garamond"/>
              <a:cs typeface="Garamond"/>
              <a:sym typeface="Garamond"/>
            </a:endParaRPr>
          </a:p>
          <a:p>
            <a:pPr indent="0" lvl="0" marL="0" rtl="0" algn="l">
              <a:lnSpc>
                <a:spcPct val="90000"/>
              </a:lnSpc>
              <a:spcBef>
                <a:spcPts val="0"/>
              </a:spcBef>
              <a:spcAft>
                <a:spcPts val="0"/>
              </a:spcAft>
              <a:buClr>
                <a:srgbClr val="FFFFFF"/>
              </a:buClr>
              <a:buSzPts val="3300"/>
              <a:buFont typeface="Calibri"/>
              <a:buNone/>
            </a:pPr>
            <a:r>
              <a:t/>
            </a:r>
            <a:endParaRPr b="1">
              <a:solidFill>
                <a:srgbClr val="FFFFFF"/>
              </a:solidFill>
            </a:endParaRPr>
          </a:p>
        </p:txBody>
      </p:sp>
      <p:sp>
        <p:nvSpPr>
          <p:cNvPr id="287" name="Google Shape;287;p42"/>
          <p:cNvSpPr txBox="1"/>
          <p:nvPr>
            <p:ph idx="2" type="body"/>
          </p:nvPr>
        </p:nvSpPr>
        <p:spPr>
          <a:xfrm>
            <a:off x="4293395" y="178594"/>
            <a:ext cx="4607718" cy="4564855"/>
          </a:xfrm>
          <a:prstGeom prst="rect">
            <a:avLst/>
          </a:prstGeom>
          <a:solidFill>
            <a:srgbClr val="244072"/>
          </a:solidFill>
          <a:ln cap="flat" cmpd="sng" w="9525">
            <a:solidFill>
              <a:srgbClr val="F4B081"/>
            </a:solidFill>
            <a:prstDash val="solid"/>
            <a:round/>
            <a:headEnd len="sm" w="sm" type="none"/>
            <a:tailEnd len="sm" w="sm" type="none"/>
          </a:ln>
        </p:spPr>
        <p:txBody>
          <a:bodyPr anchorCtr="0" anchor="t" bIns="34275" lIns="68575" spcFirstLastPara="1" rIns="68575" wrap="square" tIns="34275">
            <a:normAutofit lnSpcReduction="10000"/>
          </a:bodyPr>
          <a:lstStyle/>
          <a:p>
            <a:pPr indent="0" lvl="0" marL="139700" marR="0" rtl="0" algn="l">
              <a:lnSpc>
                <a:spcPct val="110000"/>
              </a:lnSpc>
              <a:spcBef>
                <a:spcPts val="0"/>
              </a:spcBef>
              <a:spcAft>
                <a:spcPts val="0"/>
              </a:spcAft>
              <a:buClr>
                <a:schemeClr val="dk1"/>
              </a:buClr>
              <a:buSzPts val="1500"/>
              <a:buNone/>
            </a:pPr>
            <a:r>
              <a:t/>
            </a:r>
            <a:endParaRPr sz="1500">
              <a:solidFill>
                <a:schemeClr val="lt1"/>
              </a:solidFill>
            </a:endParaRPr>
          </a:p>
          <a:p>
            <a:pPr indent="0" lvl="0" marL="139700" marR="0" rtl="0" algn="l">
              <a:lnSpc>
                <a:spcPct val="110000"/>
              </a:lnSpc>
              <a:spcBef>
                <a:spcPts val="0"/>
              </a:spcBef>
              <a:spcAft>
                <a:spcPts val="0"/>
              </a:spcAft>
              <a:buClr>
                <a:schemeClr val="lt1"/>
              </a:buClr>
              <a:buSzPts val="1800"/>
              <a:buNone/>
            </a:pPr>
            <a:r>
              <a:rPr lang="en" sz="1800">
                <a:solidFill>
                  <a:schemeClr val="lt1"/>
                </a:solidFill>
                <a:latin typeface="Garamond"/>
                <a:ea typeface="Garamond"/>
                <a:cs typeface="Garamond"/>
                <a:sym typeface="Garamond"/>
              </a:rPr>
              <a:t>•  Penzias and Wilson, accidently discovered significant supporting evidence for Lemaître’s Big Bang theory.</a:t>
            </a:r>
            <a:endParaRPr sz="1800">
              <a:solidFill>
                <a:schemeClr val="lt1"/>
              </a:solidFill>
              <a:latin typeface="Garamond"/>
              <a:ea typeface="Garamond"/>
              <a:cs typeface="Garamond"/>
              <a:sym typeface="Garamond"/>
            </a:endParaRPr>
          </a:p>
          <a:p>
            <a:pPr indent="-342900" lvl="0" marL="914400" marR="0" rtl="0" algn="l">
              <a:lnSpc>
                <a:spcPct val="110000"/>
              </a:lnSpc>
              <a:spcBef>
                <a:spcPts val="0"/>
              </a:spcBef>
              <a:spcAft>
                <a:spcPts val="0"/>
              </a:spcAft>
              <a:buClr>
                <a:schemeClr val="lt1"/>
              </a:buClr>
              <a:buSzPts val="1800"/>
              <a:buFont typeface="Garamond"/>
              <a:buChar char="•"/>
            </a:pPr>
            <a:r>
              <a:rPr lang="en" sz="1800" u="sng">
                <a:solidFill>
                  <a:schemeClr val="hlink"/>
                </a:solidFill>
                <a:latin typeface="Garamond"/>
                <a:ea typeface="Garamond"/>
                <a:cs typeface="Garamond"/>
                <a:sym typeface="Garamond"/>
                <a:hlinkClick r:id="rId4"/>
              </a:rPr>
              <a:t>Video on CMB</a:t>
            </a:r>
            <a:endParaRPr sz="1800">
              <a:solidFill>
                <a:schemeClr val="lt1"/>
              </a:solidFill>
              <a:latin typeface="Garamond"/>
              <a:ea typeface="Garamond"/>
              <a:cs typeface="Garamond"/>
              <a:sym typeface="Garamond"/>
            </a:endParaRPr>
          </a:p>
          <a:p>
            <a:pPr indent="0" lvl="0" marL="139700" marR="0" rtl="0" algn="l">
              <a:lnSpc>
                <a:spcPct val="110000"/>
              </a:lnSpc>
              <a:spcBef>
                <a:spcPts val="0"/>
              </a:spcBef>
              <a:spcAft>
                <a:spcPts val="0"/>
              </a:spcAft>
              <a:buClr>
                <a:schemeClr val="dk1"/>
              </a:buClr>
              <a:buSzPts val="1800"/>
              <a:buNone/>
            </a:pPr>
            <a:r>
              <a:t/>
            </a:r>
            <a:endParaRPr sz="1800">
              <a:solidFill>
                <a:schemeClr val="lt1"/>
              </a:solidFill>
              <a:latin typeface="Garamond"/>
              <a:ea typeface="Garamond"/>
              <a:cs typeface="Garamond"/>
              <a:sym typeface="Garamond"/>
            </a:endParaRPr>
          </a:p>
          <a:p>
            <a:pPr indent="0" lvl="0" marL="139700" marR="0" rtl="0" algn="l">
              <a:lnSpc>
                <a:spcPct val="110000"/>
              </a:lnSpc>
              <a:spcBef>
                <a:spcPts val="0"/>
              </a:spcBef>
              <a:spcAft>
                <a:spcPts val="0"/>
              </a:spcAft>
              <a:buClr>
                <a:schemeClr val="lt1"/>
              </a:buClr>
              <a:buSzPts val="1800"/>
              <a:buNone/>
            </a:pPr>
            <a:r>
              <a:rPr lang="en" sz="1800">
                <a:solidFill>
                  <a:schemeClr val="lt1"/>
                </a:solidFill>
                <a:latin typeface="Garamond"/>
                <a:ea typeface="Garamond"/>
                <a:cs typeface="Garamond"/>
                <a:sym typeface="Garamond"/>
              </a:rPr>
              <a:t>• While working on an antenna Penzias and Wilson picked up a “noise” or “static” that eventually became known as the “cosmic microwave background radiation” (CMB). This remnant of radiation was the discovery that confirmed the Big Bang. </a:t>
            </a:r>
            <a:endParaRPr>
              <a:latin typeface="Garamond"/>
              <a:ea typeface="Garamond"/>
              <a:cs typeface="Garamond"/>
              <a:sym typeface="Garamond"/>
            </a:endParaRPr>
          </a:p>
          <a:p>
            <a:pPr indent="0" lvl="0" marL="139700" marR="0" rtl="0" algn="l">
              <a:lnSpc>
                <a:spcPct val="110000"/>
              </a:lnSpc>
              <a:spcBef>
                <a:spcPts val="0"/>
              </a:spcBef>
              <a:spcAft>
                <a:spcPts val="0"/>
              </a:spcAft>
              <a:buClr>
                <a:schemeClr val="dk1"/>
              </a:buClr>
              <a:buSzPts val="1800"/>
              <a:buNone/>
            </a:pPr>
            <a:r>
              <a:t/>
            </a:r>
            <a:endParaRPr sz="1800">
              <a:solidFill>
                <a:schemeClr val="lt1"/>
              </a:solidFill>
              <a:latin typeface="Garamond"/>
              <a:ea typeface="Garamond"/>
              <a:cs typeface="Garamond"/>
              <a:sym typeface="Garamond"/>
            </a:endParaRPr>
          </a:p>
          <a:p>
            <a:pPr indent="0" lvl="0" marL="139700" marR="0" rtl="0" algn="l">
              <a:lnSpc>
                <a:spcPct val="110000"/>
              </a:lnSpc>
              <a:spcBef>
                <a:spcPts val="0"/>
              </a:spcBef>
              <a:spcAft>
                <a:spcPts val="0"/>
              </a:spcAft>
              <a:buClr>
                <a:schemeClr val="lt1"/>
              </a:buClr>
              <a:buSzPts val="1800"/>
              <a:buNone/>
            </a:pPr>
            <a:r>
              <a:rPr lang="en" sz="1800">
                <a:solidFill>
                  <a:schemeClr val="lt1"/>
                </a:solidFill>
                <a:latin typeface="Garamond"/>
                <a:ea typeface="Garamond"/>
                <a:cs typeface="Garamond"/>
                <a:sym typeface="Garamond"/>
              </a:rPr>
              <a:t>• Penzias and Wilson were awarded the Nobel Prize in Physics in 1978 for their discovery.</a:t>
            </a:r>
            <a:endParaRPr>
              <a:latin typeface="Garamond"/>
              <a:ea typeface="Garamond"/>
              <a:cs typeface="Garamond"/>
              <a:sym typeface="Garamond"/>
            </a:endParaRPr>
          </a:p>
          <a:p>
            <a:pPr indent="-76200" lvl="0" marL="177800" rtl="0" algn="l">
              <a:lnSpc>
                <a:spcPct val="90000"/>
              </a:lnSpc>
              <a:spcBef>
                <a:spcPts val="800"/>
              </a:spcBef>
              <a:spcAft>
                <a:spcPts val="0"/>
              </a:spcAft>
              <a:buClr>
                <a:schemeClr val="dk1"/>
              </a:buClr>
              <a:buSzPts val="1500"/>
              <a:buNone/>
            </a:pPr>
            <a:r>
              <a:t/>
            </a:r>
            <a:endParaRPr sz="1500">
              <a:solidFill>
                <a:srgbClr val="FFFFFF"/>
              </a:solidFill>
            </a:endParaRPr>
          </a:p>
        </p:txBody>
      </p:sp>
      <p:pic>
        <p:nvPicPr>
          <p:cNvPr descr="The McGrath Institute for Church Life - ThinkND" id="288" name="Google Shape;288;p42"/>
          <p:cNvPicPr preferRelativeResize="0"/>
          <p:nvPr/>
        </p:nvPicPr>
        <p:blipFill rotWithShape="1">
          <a:blip r:embed="rId5">
            <a:alphaModFix/>
          </a:blip>
          <a:srcRect b="0" l="0" r="0" t="0"/>
          <a:stretch/>
        </p:blipFill>
        <p:spPr>
          <a:xfrm>
            <a:off x="7772398" y="4519875"/>
            <a:ext cx="1371600" cy="457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43"/>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2400"/>
              <a:buFont typeface="Calibri"/>
              <a:buNone/>
            </a:pPr>
            <a:br>
              <a:rPr lang="en">
                <a:latin typeface="Garamond"/>
                <a:ea typeface="Garamond"/>
                <a:cs typeface="Garamond"/>
                <a:sym typeface="Garamond"/>
              </a:rPr>
            </a:br>
            <a:r>
              <a:rPr b="1" lang="en">
                <a:latin typeface="Garamond"/>
                <a:ea typeface="Garamond"/>
                <a:cs typeface="Garamond"/>
                <a:sym typeface="Garamond"/>
              </a:rPr>
              <a:t>The Big Bang</a:t>
            </a:r>
            <a:br>
              <a:rPr lang="en">
                <a:latin typeface="Garamond"/>
                <a:ea typeface="Garamond"/>
                <a:cs typeface="Garamond"/>
                <a:sym typeface="Garamond"/>
              </a:rPr>
            </a:br>
            <a:endParaRPr>
              <a:latin typeface="Garamond"/>
              <a:ea typeface="Garamond"/>
              <a:cs typeface="Garamond"/>
              <a:sym typeface="Garamond"/>
            </a:endParaRPr>
          </a:p>
        </p:txBody>
      </p:sp>
      <p:sp>
        <p:nvSpPr>
          <p:cNvPr id="294" name="Google Shape;294;p43"/>
          <p:cNvSpPr txBox="1"/>
          <p:nvPr>
            <p:ph idx="1" type="body"/>
          </p:nvPr>
        </p:nvSpPr>
        <p:spPr>
          <a:xfrm>
            <a:off x="3887391" y="740569"/>
            <a:ext cx="4629150" cy="3655219"/>
          </a:xfrm>
          <a:prstGeom prst="rect">
            <a:avLst/>
          </a:prstGeom>
          <a:solidFill>
            <a:srgbClr val="525252"/>
          </a:solidFill>
          <a:ln cap="flat" cmpd="sng" w="9525">
            <a:solidFill>
              <a:schemeClr val="dk1"/>
            </a:solidFill>
            <a:prstDash val="solid"/>
            <a:round/>
            <a:headEnd len="sm" w="sm" type="none"/>
            <a:tailEnd len="sm" w="sm" type="none"/>
          </a:ln>
        </p:spPr>
        <p:txBody>
          <a:bodyPr anchorCtr="0" anchor="t" bIns="34275" lIns="68575" spcFirstLastPara="1" rIns="68575" wrap="square" tIns="34275">
            <a:normAutofit/>
          </a:bodyPr>
          <a:lstStyle/>
          <a:p>
            <a:pPr indent="0" lvl="0" marL="139700" marR="0" rtl="0" algn="l">
              <a:lnSpc>
                <a:spcPct val="100000"/>
              </a:lnSpc>
              <a:spcBef>
                <a:spcPts val="0"/>
              </a:spcBef>
              <a:spcAft>
                <a:spcPts val="0"/>
              </a:spcAft>
              <a:buClr>
                <a:schemeClr val="dk1"/>
              </a:buClr>
              <a:buSzPts val="1500"/>
              <a:buFont typeface="Arial"/>
              <a:buNone/>
            </a:pPr>
            <a:r>
              <a:t/>
            </a:r>
            <a:endParaRPr b="1" i="0" sz="1500" u="none" cap="none" strike="noStrike">
              <a:solidFill>
                <a:srgbClr val="FFFFFF"/>
              </a:solidFill>
              <a:latin typeface="Calibri"/>
              <a:ea typeface="Calibri"/>
              <a:cs typeface="Calibri"/>
              <a:sym typeface="Calibri"/>
            </a:endParaRPr>
          </a:p>
          <a:p>
            <a:pPr indent="0" lvl="0" marL="139700" marR="0" rtl="0" algn="l">
              <a:lnSpc>
                <a:spcPct val="100000"/>
              </a:lnSpc>
              <a:spcBef>
                <a:spcPts val="0"/>
              </a:spcBef>
              <a:spcAft>
                <a:spcPts val="0"/>
              </a:spcAft>
              <a:buClr>
                <a:schemeClr val="dk1"/>
              </a:buClr>
              <a:buSzPts val="1500"/>
              <a:buFont typeface="Arial"/>
              <a:buNone/>
            </a:pPr>
            <a:r>
              <a:t/>
            </a:r>
            <a:endParaRPr b="1" sz="1500">
              <a:solidFill>
                <a:srgbClr val="FFFFFF"/>
              </a:solidFill>
              <a:latin typeface="Calibri"/>
              <a:ea typeface="Calibri"/>
              <a:cs typeface="Calibri"/>
              <a:sym typeface="Calibri"/>
            </a:endParaRPr>
          </a:p>
          <a:p>
            <a:pPr indent="0" lvl="0" marL="139700" marR="0" rtl="0" algn="l">
              <a:lnSpc>
                <a:spcPct val="100000"/>
              </a:lnSpc>
              <a:spcBef>
                <a:spcPts val="0"/>
              </a:spcBef>
              <a:spcAft>
                <a:spcPts val="0"/>
              </a:spcAft>
              <a:buClr>
                <a:schemeClr val="dk1"/>
              </a:buClr>
              <a:buSzPts val="1500"/>
              <a:buFont typeface="Arial"/>
              <a:buNone/>
            </a:pPr>
            <a:r>
              <a:t/>
            </a:r>
            <a:endParaRPr b="1" i="0" sz="1500" u="none" cap="none" strike="noStrike">
              <a:solidFill>
                <a:srgbClr val="FFFFFF"/>
              </a:solidFill>
              <a:latin typeface="Calibri"/>
              <a:ea typeface="Calibri"/>
              <a:cs typeface="Calibri"/>
              <a:sym typeface="Calibri"/>
            </a:endParaRPr>
          </a:p>
          <a:p>
            <a:pPr indent="0" lvl="0" marL="139700" marR="0" rtl="0" algn="l">
              <a:lnSpc>
                <a:spcPct val="100000"/>
              </a:lnSpc>
              <a:spcBef>
                <a:spcPts val="0"/>
              </a:spcBef>
              <a:spcAft>
                <a:spcPts val="0"/>
              </a:spcAft>
              <a:buClr>
                <a:schemeClr val="dk1"/>
              </a:buClr>
              <a:buSzPts val="1500"/>
              <a:buFont typeface="Arial"/>
              <a:buNone/>
            </a:pPr>
            <a:r>
              <a:t/>
            </a:r>
            <a:endParaRPr b="1" sz="1500">
              <a:solidFill>
                <a:srgbClr val="FFFFFF"/>
              </a:solidFill>
              <a:latin typeface="Calibri"/>
              <a:ea typeface="Calibri"/>
              <a:cs typeface="Calibri"/>
              <a:sym typeface="Calibri"/>
            </a:endParaRPr>
          </a:p>
          <a:p>
            <a:pPr indent="0" lvl="0" marL="139700" marR="0" rtl="0" algn="l">
              <a:lnSpc>
                <a:spcPct val="100000"/>
              </a:lnSpc>
              <a:spcBef>
                <a:spcPts val="0"/>
              </a:spcBef>
              <a:spcAft>
                <a:spcPts val="0"/>
              </a:spcAft>
              <a:buClr>
                <a:srgbClr val="FFFFFF"/>
              </a:buClr>
              <a:buSzPts val="1500"/>
              <a:buFont typeface="Arial"/>
              <a:buNone/>
            </a:pPr>
            <a:r>
              <a:rPr b="1" i="0" lang="en" sz="1500" u="none" cap="none" strike="noStrike">
                <a:solidFill>
                  <a:srgbClr val="FFFFFF"/>
                </a:solidFill>
                <a:latin typeface="Garamond"/>
                <a:ea typeface="Garamond"/>
                <a:cs typeface="Garamond"/>
                <a:sym typeface="Garamond"/>
              </a:rPr>
              <a:t>Georges Lemaître </a:t>
            </a:r>
            <a:r>
              <a:rPr i="0" lang="en" sz="1500" u="none" cap="none" strike="noStrike">
                <a:solidFill>
                  <a:srgbClr val="FFFFFF"/>
                </a:solidFill>
                <a:latin typeface="Garamond"/>
                <a:ea typeface="Garamond"/>
                <a:cs typeface="Garamond"/>
                <a:sym typeface="Garamond"/>
              </a:rPr>
              <a:t>(1894-1966) </a:t>
            </a:r>
            <a:endParaRPr>
              <a:latin typeface="Garamond"/>
              <a:ea typeface="Garamond"/>
              <a:cs typeface="Garamond"/>
              <a:sym typeface="Garamond"/>
            </a:endParaRPr>
          </a:p>
          <a:p>
            <a:pPr indent="0" lvl="0" marL="139700" marR="0" rtl="0" algn="l">
              <a:lnSpc>
                <a:spcPct val="100000"/>
              </a:lnSpc>
              <a:spcBef>
                <a:spcPts val="0"/>
              </a:spcBef>
              <a:spcAft>
                <a:spcPts val="0"/>
              </a:spcAft>
              <a:buClr>
                <a:srgbClr val="FFFFFF"/>
              </a:buClr>
              <a:buSzPts val="1500"/>
              <a:buFont typeface="Arial"/>
              <a:buNone/>
            </a:pPr>
            <a:r>
              <a:rPr i="0" lang="en" sz="1500" u="none" cap="none" strike="noStrike">
                <a:solidFill>
                  <a:srgbClr val="FFFFFF"/>
                </a:solidFill>
                <a:latin typeface="Garamond"/>
                <a:ea typeface="Garamond"/>
                <a:cs typeface="Garamond"/>
                <a:sym typeface="Garamond"/>
              </a:rPr>
              <a:t>was a Belgian priest and one of the two </a:t>
            </a:r>
            <a:endParaRPr>
              <a:latin typeface="Garamond"/>
              <a:ea typeface="Garamond"/>
              <a:cs typeface="Garamond"/>
              <a:sym typeface="Garamond"/>
            </a:endParaRPr>
          </a:p>
          <a:p>
            <a:pPr indent="0" lvl="0" marL="139700" marR="0" rtl="0" algn="l">
              <a:lnSpc>
                <a:spcPct val="100000"/>
              </a:lnSpc>
              <a:spcBef>
                <a:spcPts val="0"/>
              </a:spcBef>
              <a:spcAft>
                <a:spcPts val="0"/>
              </a:spcAft>
              <a:buClr>
                <a:srgbClr val="FFFFFF"/>
              </a:buClr>
              <a:buSzPts val="1500"/>
              <a:buFont typeface="Arial"/>
              <a:buNone/>
            </a:pPr>
            <a:r>
              <a:rPr i="0" lang="en" sz="1500" u="none" cap="none" strike="noStrike">
                <a:solidFill>
                  <a:srgbClr val="FFFFFF"/>
                </a:solidFill>
                <a:latin typeface="Garamond"/>
                <a:ea typeface="Garamond"/>
                <a:cs typeface="Garamond"/>
                <a:sym typeface="Garamond"/>
              </a:rPr>
              <a:t>originators of the Big Bang theory.</a:t>
            </a:r>
            <a:endParaRPr>
              <a:latin typeface="Garamond"/>
              <a:ea typeface="Garamond"/>
              <a:cs typeface="Garamond"/>
              <a:sym typeface="Garamond"/>
            </a:endParaRPr>
          </a:p>
          <a:p>
            <a:pPr indent="0" lvl="0" marL="139700" marR="0" rtl="0" algn="l">
              <a:lnSpc>
                <a:spcPct val="100000"/>
              </a:lnSpc>
              <a:spcBef>
                <a:spcPts val="0"/>
              </a:spcBef>
              <a:spcAft>
                <a:spcPts val="0"/>
              </a:spcAft>
              <a:buClr>
                <a:srgbClr val="FFFFFF"/>
              </a:buClr>
              <a:buSzPts val="1500"/>
              <a:buFont typeface="Arial"/>
              <a:buNone/>
            </a:pPr>
            <a:r>
              <a:rPr i="0" lang="en" sz="1500" u="none" cap="none" strike="noStrike">
                <a:solidFill>
                  <a:srgbClr val="FFFFFF"/>
                </a:solidFill>
                <a:latin typeface="Garamond"/>
                <a:ea typeface="Garamond"/>
                <a:cs typeface="Garamond"/>
                <a:sym typeface="Garamond"/>
              </a:rPr>
              <a:t>His work inspired Pope Pius XII to issue </a:t>
            </a:r>
            <a:endParaRPr>
              <a:latin typeface="Garamond"/>
              <a:ea typeface="Garamond"/>
              <a:cs typeface="Garamond"/>
              <a:sym typeface="Garamond"/>
            </a:endParaRPr>
          </a:p>
          <a:p>
            <a:pPr indent="0" lvl="0" marL="139700" marR="0" rtl="0" algn="l">
              <a:lnSpc>
                <a:spcPct val="100000"/>
              </a:lnSpc>
              <a:spcBef>
                <a:spcPts val="0"/>
              </a:spcBef>
              <a:spcAft>
                <a:spcPts val="0"/>
              </a:spcAft>
              <a:buClr>
                <a:srgbClr val="FFFFFF"/>
              </a:buClr>
              <a:buSzPts val="1500"/>
              <a:buFont typeface="Arial"/>
              <a:buNone/>
            </a:pPr>
            <a:r>
              <a:rPr i="0" lang="en" sz="1500" u="none" cap="none" strike="noStrike">
                <a:solidFill>
                  <a:srgbClr val="FFFFFF"/>
                </a:solidFill>
                <a:latin typeface="Garamond"/>
                <a:ea typeface="Garamond"/>
                <a:cs typeface="Garamond"/>
                <a:sym typeface="Garamond"/>
              </a:rPr>
              <a:t>a response supporting the ongoing studies </a:t>
            </a:r>
            <a:endParaRPr>
              <a:latin typeface="Garamond"/>
              <a:ea typeface="Garamond"/>
              <a:cs typeface="Garamond"/>
              <a:sym typeface="Garamond"/>
            </a:endParaRPr>
          </a:p>
          <a:p>
            <a:pPr indent="0" lvl="0" marL="139700" marR="0" rtl="0" algn="l">
              <a:lnSpc>
                <a:spcPct val="100000"/>
              </a:lnSpc>
              <a:spcBef>
                <a:spcPts val="0"/>
              </a:spcBef>
              <a:spcAft>
                <a:spcPts val="0"/>
              </a:spcAft>
              <a:buClr>
                <a:srgbClr val="FFFFFF"/>
              </a:buClr>
              <a:buSzPts val="1500"/>
              <a:buFont typeface="Arial"/>
              <a:buNone/>
            </a:pPr>
            <a:r>
              <a:rPr i="0" lang="en" sz="1500" u="none" cap="none" strike="noStrike">
                <a:solidFill>
                  <a:srgbClr val="FFFFFF"/>
                </a:solidFill>
                <a:latin typeface="Garamond"/>
                <a:ea typeface="Garamond"/>
                <a:cs typeface="Garamond"/>
                <a:sym typeface="Garamond"/>
              </a:rPr>
              <a:t>of theology and science. </a:t>
            </a:r>
            <a:endParaRPr i="0" sz="1500" u="none" cap="none" strike="noStrike">
              <a:solidFill>
                <a:srgbClr val="FFFFFF"/>
              </a:solidFill>
              <a:latin typeface="Garamond"/>
              <a:ea typeface="Garamond"/>
              <a:cs typeface="Garamond"/>
              <a:sym typeface="Garamond"/>
            </a:endParaRPr>
          </a:p>
          <a:p>
            <a:pPr indent="0" lvl="0" marL="0" rtl="0" algn="l">
              <a:lnSpc>
                <a:spcPct val="90000"/>
              </a:lnSpc>
              <a:spcBef>
                <a:spcPts val="800"/>
              </a:spcBef>
              <a:spcAft>
                <a:spcPts val="0"/>
              </a:spcAft>
              <a:buClr>
                <a:schemeClr val="dk1"/>
              </a:buClr>
              <a:buSzPts val="2400"/>
              <a:buNone/>
            </a:pPr>
            <a:r>
              <a:t/>
            </a:r>
            <a:endParaRPr>
              <a:latin typeface="Garamond"/>
              <a:ea typeface="Garamond"/>
              <a:cs typeface="Garamond"/>
              <a:sym typeface="Garamond"/>
            </a:endParaRPr>
          </a:p>
        </p:txBody>
      </p:sp>
      <p:pic>
        <p:nvPicPr>
          <p:cNvPr id="295" name="Google Shape;295;p43"/>
          <p:cNvPicPr preferRelativeResize="0"/>
          <p:nvPr/>
        </p:nvPicPr>
        <p:blipFill rotWithShape="1">
          <a:blip r:embed="rId3">
            <a:alphaModFix/>
          </a:blip>
          <a:srcRect b="0" l="0" r="0" t="0"/>
          <a:stretch/>
        </p:blipFill>
        <p:spPr>
          <a:xfrm>
            <a:off x="1267967" y="1543050"/>
            <a:ext cx="1793180" cy="5143500"/>
          </a:xfrm>
          <a:prstGeom prst="rect">
            <a:avLst/>
          </a:prstGeom>
          <a:noFill/>
          <a:ln>
            <a:noFill/>
          </a:ln>
        </p:spPr>
      </p:pic>
      <p:sp>
        <p:nvSpPr>
          <p:cNvPr id="296" name="Google Shape;296;p43"/>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1200"/>
              <a:buNone/>
            </a:pPr>
            <a:r>
              <a:t/>
            </a:r>
            <a:endParaRPr/>
          </a:p>
          <a:p>
            <a:pPr indent="0" lvl="0" marL="0" rtl="0" algn="l">
              <a:lnSpc>
                <a:spcPct val="90000"/>
              </a:lnSpc>
              <a:spcBef>
                <a:spcPts val="800"/>
              </a:spcBef>
              <a:spcAft>
                <a:spcPts val="0"/>
              </a:spcAft>
              <a:buClr>
                <a:schemeClr val="dk1"/>
              </a:buClr>
              <a:buSzPts val="1200"/>
              <a:buNone/>
            </a:pPr>
            <a:r>
              <a:t/>
            </a:r>
            <a:endParaRPr/>
          </a:p>
        </p:txBody>
      </p:sp>
      <p:pic>
        <p:nvPicPr>
          <p:cNvPr descr="The McGrath Institute for Church Life - ThinkND" id="297" name="Google Shape;297;p43"/>
          <p:cNvPicPr preferRelativeResize="0"/>
          <p:nvPr/>
        </p:nvPicPr>
        <p:blipFill rotWithShape="1">
          <a:blip r:embed="rId4">
            <a:alphaModFix/>
          </a:blip>
          <a:srcRect b="0" l="0" r="0" t="0"/>
          <a:stretch/>
        </p:blipFill>
        <p:spPr>
          <a:xfrm>
            <a:off x="7772398" y="4519875"/>
            <a:ext cx="1371600" cy="457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36" name="Shape 136"/>
        <p:cNvGrpSpPr/>
        <p:nvPr/>
      </p:nvGrpSpPr>
      <p:grpSpPr>
        <a:xfrm>
          <a:off x="0" y="0"/>
          <a:ext cx="0" cy="0"/>
          <a:chOff x="0" y="0"/>
          <a:chExt cx="0" cy="0"/>
        </a:xfrm>
      </p:grpSpPr>
      <p:sp>
        <p:nvSpPr>
          <p:cNvPr id="137" name="Google Shape;137;p26"/>
          <p:cNvSpPr txBox="1"/>
          <p:nvPr>
            <p:ph type="ctrTitle"/>
          </p:nvPr>
        </p:nvSpPr>
        <p:spPr>
          <a:xfrm>
            <a:off x="311700" y="478375"/>
            <a:ext cx="8520600" cy="11964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chemeClr val="lt1"/>
                </a:solidFill>
                <a:latin typeface="Garamond"/>
                <a:ea typeface="Garamond"/>
                <a:cs typeface="Garamond"/>
                <a:sym typeface="Garamond"/>
              </a:rPr>
              <a:t>Essential Questions</a:t>
            </a:r>
            <a:endParaRPr>
              <a:solidFill>
                <a:schemeClr val="lt1"/>
              </a:solidFill>
              <a:latin typeface="Garamond"/>
              <a:ea typeface="Garamond"/>
              <a:cs typeface="Garamond"/>
              <a:sym typeface="Garamond"/>
            </a:endParaRPr>
          </a:p>
        </p:txBody>
      </p:sp>
      <p:sp>
        <p:nvSpPr>
          <p:cNvPr id="138" name="Google Shape;138;p26"/>
          <p:cNvSpPr txBox="1"/>
          <p:nvPr>
            <p:ph idx="1" type="subTitle"/>
          </p:nvPr>
        </p:nvSpPr>
        <p:spPr>
          <a:xfrm>
            <a:off x="311700" y="1674775"/>
            <a:ext cx="8520600" cy="2935500"/>
          </a:xfrm>
          <a:prstGeom prst="rect">
            <a:avLst/>
          </a:prstGeom>
        </p:spPr>
        <p:txBody>
          <a:bodyPr anchorCtr="0" anchor="t" bIns="91425" lIns="91425" spcFirstLastPara="1" rIns="91425" wrap="square" tIns="91425">
            <a:noAutofit/>
          </a:bodyPr>
          <a:lstStyle/>
          <a:p>
            <a:pPr indent="-368300" lvl="0" marL="457200" rtl="0" algn="l">
              <a:lnSpc>
                <a:spcPct val="125000"/>
              </a:lnSpc>
              <a:spcBef>
                <a:spcPts val="400"/>
              </a:spcBef>
              <a:spcAft>
                <a:spcPts val="0"/>
              </a:spcAft>
              <a:buClr>
                <a:schemeClr val="lt1"/>
              </a:buClr>
              <a:buSzPts val="2200"/>
              <a:buFont typeface="Garamond"/>
              <a:buAutoNum type="arabicPeriod"/>
            </a:pPr>
            <a:r>
              <a:rPr lang="en" sz="2200">
                <a:solidFill>
                  <a:schemeClr val="lt1"/>
                </a:solidFill>
                <a:latin typeface="Garamond"/>
                <a:ea typeface="Garamond"/>
                <a:cs typeface="Garamond"/>
                <a:sym typeface="Garamond"/>
              </a:rPr>
              <a:t>What is the Big Bang Theory, and how does it differ from the cosmological theory and ideas that preceded it?</a:t>
            </a:r>
            <a:endParaRPr sz="2200">
              <a:solidFill>
                <a:schemeClr val="lt1"/>
              </a:solidFill>
              <a:latin typeface="Garamond"/>
              <a:ea typeface="Garamond"/>
              <a:cs typeface="Garamond"/>
              <a:sym typeface="Garamond"/>
            </a:endParaRPr>
          </a:p>
          <a:p>
            <a:pPr indent="-368300" lvl="0" marL="457200" rtl="0" algn="l">
              <a:lnSpc>
                <a:spcPct val="125000"/>
              </a:lnSpc>
              <a:spcBef>
                <a:spcPts val="0"/>
              </a:spcBef>
              <a:spcAft>
                <a:spcPts val="0"/>
              </a:spcAft>
              <a:buClr>
                <a:schemeClr val="lt1"/>
              </a:buClr>
              <a:buSzPts val="2200"/>
              <a:buFont typeface="Garamond"/>
              <a:buAutoNum type="arabicPeriod"/>
            </a:pPr>
            <a:r>
              <a:rPr lang="en" sz="2200">
                <a:solidFill>
                  <a:schemeClr val="lt1"/>
                </a:solidFill>
                <a:latin typeface="Garamond"/>
                <a:ea typeface="Garamond"/>
                <a:cs typeface="Garamond"/>
                <a:sym typeface="Garamond"/>
              </a:rPr>
              <a:t>How can the discoveries of modern physics relating to the “Anthropic Coincidences” help us to better appreciate the truth about God the Creator?</a:t>
            </a:r>
            <a:endParaRPr sz="2200">
              <a:solidFill>
                <a:schemeClr val="lt1"/>
              </a:solidFill>
              <a:latin typeface="Garamond"/>
              <a:ea typeface="Garamond"/>
              <a:cs typeface="Garamond"/>
              <a:sym typeface="Garamond"/>
            </a:endParaRPr>
          </a:p>
          <a:p>
            <a:pPr indent="-368300" lvl="0" marL="457200" rtl="0" algn="l">
              <a:lnSpc>
                <a:spcPct val="125000"/>
              </a:lnSpc>
              <a:spcBef>
                <a:spcPts val="0"/>
              </a:spcBef>
              <a:spcAft>
                <a:spcPts val="0"/>
              </a:spcAft>
              <a:buClr>
                <a:schemeClr val="lt1"/>
              </a:buClr>
              <a:buSzPts val="2200"/>
              <a:buFont typeface="Garamond"/>
              <a:buAutoNum type="arabicPeriod"/>
            </a:pPr>
            <a:r>
              <a:rPr lang="en" sz="2200">
                <a:solidFill>
                  <a:schemeClr val="lt1"/>
                </a:solidFill>
                <a:latin typeface="Garamond"/>
                <a:ea typeface="Garamond"/>
                <a:cs typeface="Garamond"/>
                <a:sym typeface="Garamond"/>
              </a:rPr>
              <a:t>Can science prove or disprove the existence of God?</a:t>
            </a:r>
            <a:endParaRPr sz="3400">
              <a:solidFill>
                <a:schemeClr val="lt1"/>
              </a:solidFill>
              <a:latin typeface="Garamond"/>
              <a:ea typeface="Garamond"/>
              <a:cs typeface="Garamond"/>
              <a:sym typeface="Garamond"/>
            </a:endParaRPr>
          </a:p>
        </p:txBody>
      </p:sp>
      <p:pic>
        <p:nvPicPr>
          <p:cNvPr descr="The McGrath Institute for Church Life - ThinkND" id="139" name="Google Shape;139;p26"/>
          <p:cNvPicPr preferRelativeResize="0"/>
          <p:nvPr/>
        </p:nvPicPr>
        <p:blipFill rotWithShape="1">
          <a:blip r:embed="rId3">
            <a:alphaModFix/>
          </a:blip>
          <a:srcRect b="0" l="0" r="0" t="0"/>
          <a:stretch/>
        </p:blipFill>
        <p:spPr>
          <a:xfrm>
            <a:off x="7772398" y="4519875"/>
            <a:ext cx="1371600" cy="457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4"/>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2400"/>
              <a:buFont typeface="Calibri"/>
              <a:buNone/>
            </a:pPr>
            <a:br>
              <a:rPr lang="en"/>
            </a:br>
            <a:r>
              <a:rPr b="1" lang="en">
                <a:latin typeface="Garamond"/>
                <a:ea typeface="Garamond"/>
                <a:cs typeface="Garamond"/>
                <a:sym typeface="Garamond"/>
              </a:rPr>
              <a:t>The Big Bang</a:t>
            </a:r>
            <a:br>
              <a:rPr lang="en"/>
            </a:br>
            <a:endParaRPr/>
          </a:p>
        </p:txBody>
      </p:sp>
      <p:sp>
        <p:nvSpPr>
          <p:cNvPr id="303" name="Google Shape;303;p44"/>
          <p:cNvSpPr txBox="1"/>
          <p:nvPr>
            <p:ph idx="1" type="body"/>
          </p:nvPr>
        </p:nvSpPr>
        <p:spPr>
          <a:xfrm>
            <a:off x="3887391" y="740569"/>
            <a:ext cx="4629150" cy="3655219"/>
          </a:xfrm>
          <a:prstGeom prst="rect">
            <a:avLst/>
          </a:prstGeom>
          <a:solidFill>
            <a:srgbClr val="525252"/>
          </a:solidFill>
          <a:ln cap="flat" cmpd="sng" w="9525">
            <a:solidFill>
              <a:schemeClr val="dk1"/>
            </a:solidFill>
            <a:prstDash val="solid"/>
            <a:round/>
            <a:headEnd len="sm" w="sm" type="none"/>
            <a:tailEnd len="sm" w="sm" type="none"/>
          </a:ln>
        </p:spPr>
        <p:txBody>
          <a:bodyPr anchorCtr="0" anchor="t" bIns="34275" lIns="68575" spcFirstLastPara="1" rIns="68575" wrap="square" tIns="34275">
            <a:normAutofit/>
          </a:bodyPr>
          <a:lstStyle/>
          <a:p>
            <a:pPr indent="0" lvl="0" marL="139700" marR="0" rtl="0" algn="l">
              <a:lnSpc>
                <a:spcPct val="100000"/>
              </a:lnSpc>
              <a:spcBef>
                <a:spcPts val="0"/>
              </a:spcBef>
              <a:spcAft>
                <a:spcPts val="0"/>
              </a:spcAft>
              <a:buClr>
                <a:schemeClr val="dk1"/>
              </a:buClr>
              <a:buSzPts val="1500"/>
              <a:buFont typeface="Arial"/>
              <a:buNone/>
            </a:pPr>
            <a:r>
              <a:t/>
            </a:r>
            <a:endParaRPr b="1" sz="1500">
              <a:solidFill>
                <a:srgbClr val="FFFFFF"/>
              </a:solidFill>
              <a:latin typeface="Calibri"/>
              <a:ea typeface="Calibri"/>
              <a:cs typeface="Calibri"/>
              <a:sym typeface="Calibri"/>
            </a:endParaRPr>
          </a:p>
          <a:p>
            <a:pPr indent="0" lvl="0" marL="139700" marR="0" rtl="0" algn="l">
              <a:lnSpc>
                <a:spcPct val="100000"/>
              </a:lnSpc>
              <a:spcBef>
                <a:spcPts val="0"/>
              </a:spcBef>
              <a:spcAft>
                <a:spcPts val="0"/>
              </a:spcAft>
              <a:buClr>
                <a:schemeClr val="dk1"/>
              </a:buClr>
              <a:buSzPts val="1500"/>
              <a:buFont typeface="Arial"/>
              <a:buNone/>
            </a:pPr>
            <a:r>
              <a:t/>
            </a:r>
            <a:endParaRPr b="1" sz="1500">
              <a:solidFill>
                <a:srgbClr val="FFFFFF"/>
              </a:solidFill>
              <a:latin typeface="Calibri"/>
              <a:ea typeface="Calibri"/>
              <a:cs typeface="Calibri"/>
              <a:sym typeface="Calibri"/>
            </a:endParaRPr>
          </a:p>
          <a:p>
            <a:pPr indent="0" lvl="0" marL="139700" marR="0" rtl="0" algn="l">
              <a:lnSpc>
                <a:spcPct val="100000"/>
              </a:lnSpc>
              <a:spcBef>
                <a:spcPts val="0"/>
              </a:spcBef>
              <a:spcAft>
                <a:spcPts val="0"/>
              </a:spcAft>
              <a:buClr>
                <a:schemeClr val="dk1"/>
              </a:buClr>
              <a:buSzPts val="1500"/>
              <a:buFont typeface="Arial"/>
              <a:buNone/>
            </a:pPr>
            <a:r>
              <a:t/>
            </a:r>
            <a:endParaRPr b="1" sz="1500">
              <a:solidFill>
                <a:srgbClr val="FFFFFF"/>
              </a:solidFill>
              <a:latin typeface="Calibri"/>
              <a:ea typeface="Calibri"/>
              <a:cs typeface="Calibri"/>
              <a:sym typeface="Calibri"/>
            </a:endParaRPr>
          </a:p>
          <a:p>
            <a:pPr indent="0" lvl="0" marL="139700" marR="0" rtl="0" algn="l">
              <a:lnSpc>
                <a:spcPct val="100000"/>
              </a:lnSpc>
              <a:spcBef>
                <a:spcPts val="0"/>
              </a:spcBef>
              <a:spcAft>
                <a:spcPts val="0"/>
              </a:spcAft>
              <a:buClr>
                <a:srgbClr val="FFFFFF"/>
              </a:buClr>
              <a:buSzPts val="1500"/>
              <a:buFont typeface="Arial"/>
              <a:buNone/>
            </a:pPr>
            <a:r>
              <a:rPr b="1" i="0" lang="en" sz="1500" u="none" cap="none" strike="noStrike">
                <a:solidFill>
                  <a:srgbClr val="FFFFFF"/>
                </a:solidFill>
                <a:latin typeface="Garamond"/>
                <a:ea typeface="Garamond"/>
                <a:cs typeface="Garamond"/>
                <a:sym typeface="Garamond"/>
              </a:rPr>
              <a:t>Georges Lemaître (1894-1966) </a:t>
            </a:r>
            <a:endParaRPr i="0" sz="1500" u="none" cap="none" strike="noStrike">
              <a:solidFill>
                <a:srgbClr val="FFFFFF"/>
              </a:solidFill>
              <a:latin typeface="Garamond"/>
              <a:ea typeface="Garamond"/>
              <a:cs typeface="Garamond"/>
              <a:sym typeface="Garamond"/>
            </a:endParaRPr>
          </a:p>
          <a:p>
            <a:pPr indent="0" lvl="0" marL="139700" marR="0" rtl="0" algn="l">
              <a:lnSpc>
                <a:spcPct val="100000"/>
              </a:lnSpc>
              <a:spcBef>
                <a:spcPts val="0"/>
              </a:spcBef>
              <a:spcAft>
                <a:spcPts val="0"/>
              </a:spcAft>
              <a:buClr>
                <a:schemeClr val="dk1"/>
              </a:buClr>
              <a:buSzPts val="1100"/>
              <a:buFont typeface="Arial"/>
              <a:buNone/>
            </a:pPr>
            <a:r>
              <a:t/>
            </a:r>
            <a:endParaRPr i="0" sz="1100" u="none" cap="none" strike="noStrike">
              <a:solidFill>
                <a:srgbClr val="FFFFFF"/>
              </a:solidFill>
              <a:latin typeface="Garamond"/>
              <a:ea typeface="Garamond"/>
              <a:cs typeface="Garamond"/>
              <a:sym typeface="Garamond"/>
            </a:endParaRPr>
          </a:p>
          <a:p>
            <a:pPr indent="0" lvl="0" marL="139700" marR="0" rtl="0" algn="l">
              <a:lnSpc>
                <a:spcPct val="100000"/>
              </a:lnSpc>
              <a:spcBef>
                <a:spcPts val="0"/>
              </a:spcBef>
              <a:spcAft>
                <a:spcPts val="0"/>
              </a:spcAft>
              <a:buClr>
                <a:srgbClr val="FFFFFF"/>
              </a:buClr>
              <a:buSzPts val="1500"/>
              <a:buFont typeface="Arial"/>
              <a:buNone/>
            </a:pPr>
            <a:r>
              <a:rPr i="0" lang="en" sz="1500" u="none" cap="none" strike="noStrike">
                <a:solidFill>
                  <a:srgbClr val="FFFFFF"/>
                </a:solidFill>
                <a:latin typeface="Garamond"/>
                <a:ea typeface="Garamond"/>
                <a:cs typeface="Garamond"/>
                <a:sym typeface="Garamond"/>
              </a:rPr>
              <a:t>• “Father of Big-Bang cosmology”</a:t>
            </a:r>
            <a:endParaRPr>
              <a:latin typeface="Garamond"/>
              <a:ea typeface="Garamond"/>
              <a:cs typeface="Garamond"/>
              <a:sym typeface="Garamond"/>
            </a:endParaRPr>
          </a:p>
          <a:p>
            <a:pPr indent="0" lvl="0" marL="139700" marR="0" rtl="0" algn="l">
              <a:lnSpc>
                <a:spcPct val="100000"/>
              </a:lnSpc>
              <a:spcBef>
                <a:spcPts val="0"/>
              </a:spcBef>
              <a:spcAft>
                <a:spcPts val="0"/>
              </a:spcAft>
              <a:buClr>
                <a:schemeClr val="dk1"/>
              </a:buClr>
              <a:buSzPts val="1500"/>
              <a:buFont typeface="Arial"/>
              <a:buNone/>
            </a:pPr>
            <a:r>
              <a:t/>
            </a:r>
            <a:endParaRPr i="0" sz="1500" u="none" cap="none" strike="noStrike">
              <a:solidFill>
                <a:srgbClr val="FFFFFF"/>
              </a:solidFill>
              <a:latin typeface="Garamond"/>
              <a:ea typeface="Garamond"/>
              <a:cs typeface="Garamond"/>
              <a:sym typeface="Garamond"/>
            </a:endParaRPr>
          </a:p>
          <a:p>
            <a:pPr indent="0" lvl="0" marL="139700" marR="0" rtl="0" algn="l">
              <a:lnSpc>
                <a:spcPct val="100000"/>
              </a:lnSpc>
              <a:spcBef>
                <a:spcPts val="0"/>
              </a:spcBef>
              <a:spcAft>
                <a:spcPts val="0"/>
              </a:spcAft>
              <a:buClr>
                <a:srgbClr val="FFFFFF"/>
              </a:buClr>
              <a:buSzPts val="1500"/>
              <a:buFont typeface="Arial"/>
              <a:buNone/>
            </a:pPr>
            <a:r>
              <a:rPr i="0" lang="en" sz="1500" u="none" cap="none" strike="noStrike">
                <a:solidFill>
                  <a:srgbClr val="FFFFFF"/>
                </a:solidFill>
                <a:latin typeface="Garamond"/>
                <a:ea typeface="Garamond"/>
                <a:cs typeface="Garamond"/>
                <a:sym typeface="Garamond"/>
              </a:rPr>
              <a:t>•  Ordained in 1923</a:t>
            </a:r>
            <a:endParaRPr>
              <a:latin typeface="Garamond"/>
              <a:ea typeface="Garamond"/>
              <a:cs typeface="Garamond"/>
              <a:sym typeface="Garamond"/>
            </a:endParaRPr>
          </a:p>
          <a:p>
            <a:pPr indent="0" lvl="0" marL="139700" marR="0" rtl="0" algn="l">
              <a:lnSpc>
                <a:spcPct val="100000"/>
              </a:lnSpc>
              <a:spcBef>
                <a:spcPts val="0"/>
              </a:spcBef>
              <a:spcAft>
                <a:spcPts val="0"/>
              </a:spcAft>
              <a:buClr>
                <a:schemeClr val="dk1"/>
              </a:buClr>
              <a:buSzPts val="1500"/>
              <a:buFont typeface="Arial"/>
              <a:buNone/>
            </a:pPr>
            <a:r>
              <a:t/>
            </a:r>
            <a:endParaRPr i="0" sz="1500" u="none" cap="none" strike="noStrike">
              <a:solidFill>
                <a:srgbClr val="FFFFFF"/>
              </a:solidFill>
              <a:latin typeface="Garamond"/>
              <a:ea typeface="Garamond"/>
              <a:cs typeface="Garamond"/>
              <a:sym typeface="Garamond"/>
            </a:endParaRPr>
          </a:p>
          <a:p>
            <a:pPr indent="0" lvl="0" marL="139700" marR="0" rtl="0" algn="l">
              <a:lnSpc>
                <a:spcPct val="100000"/>
              </a:lnSpc>
              <a:spcBef>
                <a:spcPts val="0"/>
              </a:spcBef>
              <a:spcAft>
                <a:spcPts val="0"/>
              </a:spcAft>
              <a:buClr>
                <a:srgbClr val="FFFFFF"/>
              </a:buClr>
              <a:buSzPts val="1500"/>
              <a:buFont typeface="Arial"/>
              <a:buNone/>
            </a:pPr>
            <a:r>
              <a:rPr i="0" lang="en" sz="1500" u="none" cap="none" strike="noStrike">
                <a:solidFill>
                  <a:srgbClr val="FFFFFF"/>
                </a:solidFill>
                <a:latin typeface="Garamond"/>
                <a:ea typeface="Garamond"/>
                <a:cs typeface="Garamond"/>
                <a:sym typeface="Garamond"/>
              </a:rPr>
              <a:t>• Studied at Math/Physics at Cambridge but also did studies at Oxford, Harvard, and MIT.</a:t>
            </a:r>
            <a:endParaRPr>
              <a:latin typeface="Garamond"/>
              <a:ea typeface="Garamond"/>
              <a:cs typeface="Garamond"/>
              <a:sym typeface="Garamond"/>
            </a:endParaRPr>
          </a:p>
          <a:p>
            <a:pPr indent="0" lvl="0" marL="139700" marR="0" rtl="0" algn="l">
              <a:lnSpc>
                <a:spcPct val="100000"/>
              </a:lnSpc>
              <a:spcBef>
                <a:spcPts val="0"/>
              </a:spcBef>
              <a:spcAft>
                <a:spcPts val="0"/>
              </a:spcAft>
              <a:buClr>
                <a:schemeClr val="dk1"/>
              </a:buClr>
              <a:buSzPts val="1500"/>
              <a:buFont typeface="Arial"/>
              <a:buNone/>
            </a:pPr>
            <a:r>
              <a:t/>
            </a:r>
            <a:endParaRPr b="0" i="0" sz="1500" u="none" cap="none" strike="noStrike">
              <a:solidFill>
                <a:srgbClr val="FFFFFF"/>
              </a:solidFill>
              <a:latin typeface="Calibri"/>
              <a:ea typeface="Calibri"/>
              <a:cs typeface="Calibri"/>
              <a:sym typeface="Calibri"/>
            </a:endParaRPr>
          </a:p>
          <a:p>
            <a:pPr indent="0" lvl="0" marL="139700" marR="0" rtl="0" algn="l">
              <a:lnSpc>
                <a:spcPct val="100000"/>
              </a:lnSpc>
              <a:spcBef>
                <a:spcPts val="0"/>
              </a:spcBef>
              <a:spcAft>
                <a:spcPts val="0"/>
              </a:spcAft>
              <a:buClr>
                <a:schemeClr val="dk1"/>
              </a:buClr>
              <a:buSzPts val="1500"/>
              <a:buFont typeface="Arial"/>
              <a:buNone/>
            </a:pPr>
            <a:r>
              <a:t/>
            </a:r>
            <a:endParaRPr b="0" i="0" sz="1500" u="none" cap="none" strike="noStrike">
              <a:solidFill>
                <a:srgbClr val="FFFFFF"/>
              </a:solidFill>
              <a:latin typeface="Calibri"/>
              <a:ea typeface="Calibri"/>
              <a:cs typeface="Calibri"/>
              <a:sym typeface="Calibri"/>
            </a:endParaRPr>
          </a:p>
          <a:p>
            <a:pPr indent="0" lvl="0" marL="0" rtl="0" algn="l">
              <a:lnSpc>
                <a:spcPct val="90000"/>
              </a:lnSpc>
              <a:spcBef>
                <a:spcPts val="800"/>
              </a:spcBef>
              <a:spcAft>
                <a:spcPts val="0"/>
              </a:spcAft>
              <a:buClr>
                <a:schemeClr val="dk1"/>
              </a:buClr>
              <a:buSzPts val="2400"/>
              <a:buNone/>
            </a:pPr>
            <a:r>
              <a:t/>
            </a:r>
            <a:endParaRPr/>
          </a:p>
        </p:txBody>
      </p:sp>
      <p:pic>
        <p:nvPicPr>
          <p:cNvPr id="304" name="Google Shape;304;p44"/>
          <p:cNvPicPr preferRelativeResize="0"/>
          <p:nvPr/>
        </p:nvPicPr>
        <p:blipFill rotWithShape="1">
          <a:blip r:embed="rId3">
            <a:alphaModFix/>
          </a:blip>
          <a:srcRect b="0" l="0" r="0" t="0"/>
          <a:stretch/>
        </p:blipFill>
        <p:spPr>
          <a:xfrm>
            <a:off x="1267967" y="1543050"/>
            <a:ext cx="1793180" cy="5143500"/>
          </a:xfrm>
          <a:prstGeom prst="rect">
            <a:avLst/>
          </a:prstGeom>
          <a:noFill/>
          <a:ln>
            <a:noFill/>
          </a:ln>
        </p:spPr>
      </p:pic>
      <p:sp>
        <p:nvSpPr>
          <p:cNvPr id="305" name="Google Shape;305;p44"/>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1200"/>
              <a:buNone/>
            </a:pPr>
            <a:r>
              <a:t/>
            </a:r>
            <a:endParaRPr/>
          </a:p>
          <a:p>
            <a:pPr indent="0" lvl="0" marL="0" rtl="0" algn="l">
              <a:lnSpc>
                <a:spcPct val="90000"/>
              </a:lnSpc>
              <a:spcBef>
                <a:spcPts val="800"/>
              </a:spcBef>
              <a:spcAft>
                <a:spcPts val="0"/>
              </a:spcAft>
              <a:buClr>
                <a:schemeClr val="dk1"/>
              </a:buClr>
              <a:buSzPts val="1200"/>
              <a:buNone/>
            </a:pPr>
            <a:r>
              <a:t/>
            </a:r>
            <a:endParaRPr/>
          </a:p>
        </p:txBody>
      </p:sp>
      <p:pic>
        <p:nvPicPr>
          <p:cNvPr descr="The McGrath Institute for Church Life - ThinkND" id="306" name="Google Shape;306;p44"/>
          <p:cNvPicPr preferRelativeResize="0"/>
          <p:nvPr/>
        </p:nvPicPr>
        <p:blipFill rotWithShape="1">
          <a:blip r:embed="rId4">
            <a:alphaModFix/>
          </a:blip>
          <a:srcRect b="0" l="0" r="0" t="0"/>
          <a:stretch/>
        </p:blipFill>
        <p:spPr>
          <a:xfrm>
            <a:off x="7772398" y="4519875"/>
            <a:ext cx="1371600" cy="4572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5"/>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2400"/>
              <a:buFont typeface="Calibri"/>
              <a:buNone/>
            </a:pPr>
            <a:br>
              <a:rPr lang="en">
                <a:latin typeface="Garamond"/>
                <a:ea typeface="Garamond"/>
                <a:cs typeface="Garamond"/>
                <a:sym typeface="Garamond"/>
              </a:rPr>
            </a:br>
            <a:r>
              <a:rPr b="1" lang="en">
                <a:latin typeface="Garamond"/>
                <a:ea typeface="Garamond"/>
                <a:cs typeface="Garamond"/>
                <a:sym typeface="Garamond"/>
              </a:rPr>
              <a:t>The Big Bang</a:t>
            </a:r>
            <a:br>
              <a:rPr lang="en">
                <a:latin typeface="Garamond"/>
                <a:ea typeface="Garamond"/>
                <a:cs typeface="Garamond"/>
                <a:sym typeface="Garamond"/>
              </a:rPr>
            </a:br>
            <a:endParaRPr>
              <a:latin typeface="Garamond"/>
              <a:ea typeface="Garamond"/>
              <a:cs typeface="Garamond"/>
              <a:sym typeface="Garamond"/>
            </a:endParaRPr>
          </a:p>
        </p:txBody>
      </p:sp>
      <p:sp>
        <p:nvSpPr>
          <p:cNvPr id="312" name="Google Shape;312;p45"/>
          <p:cNvSpPr txBox="1"/>
          <p:nvPr>
            <p:ph idx="1" type="body"/>
          </p:nvPr>
        </p:nvSpPr>
        <p:spPr>
          <a:xfrm>
            <a:off x="3887391" y="740569"/>
            <a:ext cx="4629150" cy="3655219"/>
          </a:xfrm>
          <a:prstGeom prst="rect">
            <a:avLst/>
          </a:prstGeom>
          <a:solidFill>
            <a:srgbClr val="525252"/>
          </a:solidFill>
          <a:ln cap="flat" cmpd="sng" w="9525">
            <a:solidFill>
              <a:schemeClr val="dk1"/>
            </a:solidFill>
            <a:prstDash val="solid"/>
            <a:round/>
            <a:headEnd len="sm" w="sm" type="none"/>
            <a:tailEnd len="sm" w="sm" type="none"/>
          </a:ln>
        </p:spPr>
        <p:txBody>
          <a:bodyPr anchorCtr="0" anchor="t" bIns="34275" lIns="68575" spcFirstLastPara="1" rIns="68575" wrap="square" tIns="34275">
            <a:normAutofit fontScale="92500" lnSpcReduction="20000"/>
          </a:bodyPr>
          <a:lstStyle/>
          <a:p>
            <a:pPr indent="0" lvl="0" marL="139700" marR="0" rtl="0" algn="l">
              <a:lnSpc>
                <a:spcPct val="100000"/>
              </a:lnSpc>
              <a:spcBef>
                <a:spcPts val="0"/>
              </a:spcBef>
              <a:spcAft>
                <a:spcPts val="0"/>
              </a:spcAft>
              <a:buClr>
                <a:schemeClr val="dk1"/>
              </a:buClr>
              <a:buSzPct val="100000"/>
              <a:buFont typeface="Arial"/>
              <a:buNone/>
            </a:pPr>
            <a:r>
              <a:t/>
            </a:r>
            <a:endParaRPr b="1" sz="1500">
              <a:solidFill>
                <a:srgbClr val="FFFFFF"/>
              </a:solidFill>
              <a:latin typeface="Calibri"/>
              <a:ea typeface="Calibri"/>
              <a:cs typeface="Calibri"/>
              <a:sym typeface="Calibri"/>
            </a:endParaRPr>
          </a:p>
          <a:p>
            <a:pPr indent="0" lvl="0" marL="139700" marR="0" rtl="0" algn="l">
              <a:lnSpc>
                <a:spcPct val="100000"/>
              </a:lnSpc>
              <a:spcBef>
                <a:spcPts val="0"/>
              </a:spcBef>
              <a:spcAft>
                <a:spcPts val="0"/>
              </a:spcAft>
              <a:buClr>
                <a:schemeClr val="dk1"/>
              </a:buClr>
              <a:buSzPct val="100000"/>
              <a:buFont typeface="Arial"/>
              <a:buNone/>
            </a:pPr>
            <a:r>
              <a:t/>
            </a:r>
            <a:endParaRPr b="1" sz="1500">
              <a:solidFill>
                <a:srgbClr val="FFFFFF"/>
              </a:solidFill>
              <a:latin typeface="Calibri"/>
              <a:ea typeface="Calibri"/>
              <a:cs typeface="Calibri"/>
              <a:sym typeface="Calibri"/>
            </a:endParaRPr>
          </a:p>
          <a:p>
            <a:pPr indent="0" lvl="0" marL="139700" marR="0" rtl="0" algn="l">
              <a:lnSpc>
                <a:spcPct val="100000"/>
              </a:lnSpc>
              <a:spcBef>
                <a:spcPts val="0"/>
              </a:spcBef>
              <a:spcAft>
                <a:spcPts val="0"/>
              </a:spcAft>
              <a:buClr>
                <a:srgbClr val="FFFFFF"/>
              </a:buClr>
              <a:buSzPct val="100000"/>
              <a:buFont typeface="Arial"/>
              <a:buNone/>
            </a:pPr>
            <a:r>
              <a:rPr b="1" i="0" lang="en" sz="1400" u="none" cap="none" strike="noStrike">
                <a:solidFill>
                  <a:srgbClr val="FFFFFF"/>
                </a:solidFill>
                <a:latin typeface="Garamond"/>
                <a:ea typeface="Garamond"/>
                <a:cs typeface="Garamond"/>
                <a:sym typeface="Garamond"/>
              </a:rPr>
              <a:t>Georges Lemaître (1894-1966) </a:t>
            </a:r>
            <a:endParaRPr>
              <a:latin typeface="Garamond"/>
              <a:ea typeface="Garamond"/>
              <a:cs typeface="Garamond"/>
              <a:sym typeface="Garamond"/>
            </a:endParaRPr>
          </a:p>
          <a:p>
            <a:pPr indent="0" lvl="0" marL="139700" marR="0" rtl="0" algn="l">
              <a:lnSpc>
                <a:spcPct val="100000"/>
              </a:lnSpc>
              <a:spcBef>
                <a:spcPts val="0"/>
              </a:spcBef>
              <a:spcAft>
                <a:spcPts val="0"/>
              </a:spcAft>
              <a:buClr>
                <a:schemeClr val="dk1"/>
              </a:buClr>
              <a:buSzPct val="100000"/>
              <a:buFont typeface="Arial"/>
              <a:buNone/>
            </a:pPr>
            <a:r>
              <a:t/>
            </a:r>
            <a:endParaRPr sz="1400">
              <a:solidFill>
                <a:srgbClr val="FFFFFF"/>
              </a:solidFill>
              <a:latin typeface="Garamond"/>
              <a:ea typeface="Garamond"/>
              <a:cs typeface="Garamond"/>
              <a:sym typeface="Garamond"/>
            </a:endParaRPr>
          </a:p>
          <a:p>
            <a:pPr indent="-247332" lvl="0" marL="393700" rtl="0" algn="l">
              <a:lnSpc>
                <a:spcPct val="100000"/>
              </a:lnSpc>
              <a:spcBef>
                <a:spcPts val="0"/>
              </a:spcBef>
              <a:spcAft>
                <a:spcPts val="0"/>
              </a:spcAft>
              <a:buClr>
                <a:srgbClr val="FFFFFF"/>
              </a:buClr>
              <a:buSzPct val="100000"/>
              <a:buFont typeface="Garamond"/>
              <a:buChar char="•"/>
            </a:pPr>
            <a:r>
              <a:rPr i="0" lang="en" sz="1400" u="none" cap="none" strike="noStrike">
                <a:solidFill>
                  <a:srgbClr val="FFFFFF"/>
                </a:solidFill>
                <a:latin typeface="Garamond"/>
                <a:ea typeface="Garamond"/>
                <a:cs typeface="Garamond"/>
                <a:sym typeface="Garamond"/>
              </a:rPr>
              <a:t> In 1927 he proposed the “Big Bang” </a:t>
            </a:r>
            <a:r>
              <a:rPr lang="en" sz="1400">
                <a:solidFill>
                  <a:srgbClr val="FFFFFF"/>
                </a:solidFill>
                <a:latin typeface="Garamond"/>
                <a:ea typeface="Garamond"/>
                <a:cs typeface="Garamond"/>
                <a:sym typeface="Garamond"/>
              </a:rPr>
              <a:t>Theory. </a:t>
            </a:r>
            <a:r>
              <a:rPr i="0" lang="en" sz="1400" u="none" cap="none" strike="noStrike">
                <a:solidFill>
                  <a:srgbClr val="FFFFFF"/>
                </a:solidFill>
                <a:latin typeface="Garamond"/>
                <a:ea typeface="Garamond"/>
                <a:cs typeface="Garamond"/>
                <a:sym typeface="Garamond"/>
              </a:rPr>
              <a:t> </a:t>
            </a:r>
            <a:r>
              <a:rPr lang="en" sz="1400">
                <a:solidFill>
                  <a:srgbClr val="FFFFFF"/>
                </a:solidFill>
                <a:latin typeface="Garamond"/>
                <a:ea typeface="Garamond"/>
                <a:cs typeface="Garamond"/>
                <a:sym typeface="Garamond"/>
              </a:rPr>
              <a:t>This theory, now strongly supported by observations and regarded as well established, shows that the present universe emerged from an explosion about 14 billion years ago, which is likely to have been the beginning of the universe and of time itself.</a:t>
            </a:r>
            <a:endParaRPr>
              <a:solidFill>
                <a:srgbClr val="FFFFFF"/>
              </a:solidFill>
              <a:latin typeface="Garamond"/>
              <a:ea typeface="Garamond"/>
              <a:cs typeface="Garamond"/>
              <a:sym typeface="Garamond"/>
            </a:endParaRPr>
          </a:p>
          <a:p>
            <a:pPr indent="0" lvl="0" marL="139700" rtl="0" algn="l">
              <a:lnSpc>
                <a:spcPct val="100000"/>
              </a:lnSpc>
              <a:spcBef>
                <a:spcPts val="0"/>
              </a:spcBef>
              <a:spcAft>
                <a:spcPts val="0"/>
              </a:spcAft>
              <a:buClr>
                <a:schemeClr val="dk1"/>
              </a:buClr>
              <a:buSzPct val="100000"/>
              <a:buNone/>
            </a:pPr>
            <a:r>
              <a:t/>
            </a:r>
            <a:endParaRPr i="0" sz="1400" u="none" cap="none" strike="noStrike">
              <a:solidFill>
                <a:srgbClr val="FFFFFF"/>
              </a:solidFill>
              <a:latin typeface="Garamond"/>
              <a:ea typeface="Garamond"/>
              <a:cs typeface="Garamond"/>
              <a:sym typeface="Garamond"/>
            </a:endParaRPr>
          </a:p>
          <a:p>
            <a:pPr indent="-247332" lvl="0" marL="393700" rtl="0" algn="l">
              <a:lnSpc>
                <a:spcPct val="100000"/>
              </a:lnSpc>
              <a:spcBef>
                <a:spcPts val="0"/>
              </a:spcBef>
              <a:spcAft>
                <a:spcPts val="0"/>
              </a:spcAft>
              <a:buClr>
                <a:srgbClr val="FFFFFF"/>
              </a:buClr>
              <a:buSzPct val="100000"/>
              <a:buFont typeface="Garamond"/>
              <a:buChar char="•"/>
            </a:pPr>
            <a:r>
              <a:rPr i="0" lang="en" sz="1400" u="none" cap="none" strike="noStrike">
                <a:solidFill>
                  <a:srgbClr val="FFFFFF"/>
                </a:solidFill>
                <a:latin typeface="Garamond"/>
                <a:ea typeface="Garamond"/>
                <a:cs typeface="Garamond"/>
                <a:sym typeface="Garamond"/>
              </a:rPr>
              <a:t> The “primeval atom.”</a:t>
            </a:r>
            <a:endParaRPr>
              <a:latin typeface="Garamond"/>
              <a:ea typeface="Garamond"/>
              <a:cs typeface="Garamond"/>
              <a:sym typeface="Garamond"/>
            </a:endParaRPr>
          </a:p>
          <a:p>
            <a:pPr indent="0" lvl="0" marL="139700" rtl="0" algn="l">
              <a:lnSpc>
                <a:spcPct val="100000"/>
              </a:lnSpc>
              <a:spcBef>
                <a:spcPts val="0"/>
              </a:spcBef>
              <a:spcAft>
                <a:spcPts val="0"/>
              </a:spcAft>
              <a:buClr>
                <a:schemeClr val="dk1"/>
              </a:buClr>
              <a:buSzPct val="100000"/>
              <a:buNone/>
            </a:pPr>
            <a:r>
              <a:t/>
            </a:r>
            <a:endParaRPr i="0" sz="1400" u="none" cap="none" strike="noStrike">
              <a:solidFill>
                <a:srgbClr val="FFFFFF"/>
              </a:solidFill>
              <a:latin typeface="Garamond"/>
              <a:ea typeface="Garamond"/>
              <a:cs typeface="Garamond"/>
              <a:sym typeface="Garamond"/>
            </a:endParaRPr>
          </a:p>
          <a:p>
            <a:pPr indent="-247332" lvl="0" marL="393700" rtl="0" algn="l">
              <a:lnSpc>
                <a:spcPct val="100000"/>
              </a:lnSpc>
              <a:spcBef>
                <a:spcPts val="0"/>
              </a:spcBef>
              <a:spcAft>
                <a:spcPts val="0"/>
              </a:spcAft>
              <a:buClr>
                <a:srgbClr val="FFFFFF"/>
              </a:buClr>
              <a:buSzPct val="100000"/>
              <a:buFont typeface="Garamond"/>
              <a:buChar char="•"/>
            </a:pPr>
            <a:r>
              <a:rPr i="0" lang="en" sz="1400" u="none" cap="none" strike="noStrike">
                <a:solidFill>
                  <a:srgbClr val="FFFFFF"/>
                </a:solidFill>
                <a:latin typeface="Garamond"/>
                <a:ea typeface="Garamond"/>
                <a:cs typeface="Garamond"/>
                <a:sym typeface="Garamond"/>
              </a:rPr>
              <a:t>“The most beautiful and satisfactory explanation of creation to which I have ever listened.” – Einstein</a:t>
            </a:r>
            <a:endParaRPr>
              <a:latin typeface="Garamond"/>
              <a:ea typeface="Garamond"/>
              <a:cs typeface="Garamond"/>
              <a:sym typeface="Garamond"/>
            </a:endParaRPr>
          </a:p>
          <a:p>
            <a:pPr indent="-165100" lvl="0" marL="393700" rtl="0" algn="l">
              <a:lnSpc>
                <a:spcPct val="100000"/>
              </a:lnSpc>
              <a:spcBef>
                <a:spcPts val="0"/>
              </a:spcBef>
              <a:spcAft>
                <a:spcPts val="0"/>
              </a:spcAft>
              <a:buClr>
                <a:schemeClr val="dk1"/>
              </a:buClr>
              <a:buSzPct val="100000"/>
              <a:buNone/>
            </a:pPr>
            <a:r>
              <a:t/>
            </a:r>
            <a:endParaRPr i="0" sz="1400" u="none" cap="none" strike="noStrike">
              <a:solidFill>
                <a:srgbClr val="FFFFFF"/>
              </a:solidFill>
              <a:latin typeface="Garamond"/>
              <a:ea typeface="Garamond"/>
              <a:cs typeface="Garamond"/>
              <a:sym typeface="Garamond"/>
            </a:endParaRPr>
          </a:p>
          <a:p>
            <a:pPr indent="-247332" lvl="0" marL="393700" rtl="0" algn="l">
              <a:lnSpc>
                <a:spcPct val="100000"/>
              </a:lnSpc>
              <a:spcBef>
                <a:spcPts val="0"/>
              </a:spcBef>
              <a:spcAft>
                <a:spcPts val="0"/>
              </a:spcAft>
              <a:buClr>
                <a:srgbClr val="FFFFFF"/>
              </a:buClr>
              <a:buSzPct val="100000"/>
              <a:buFont typeface="Garamond"/>
              <a:buChar char="•"/>
            </a:pPr>
            <a:r>
              <a:rPr i="0" lang="en" sz="1400" u="none" cap="none" strike="noStrike">
                <a:solidFill>
                  <a:srgbClr val="FFFFFF"/>
                </a:solidFill>
                <a:latin typeface="Garamond"/>
                <a:ea typeface="Garamond"/>
                <a:cs typeface="Garamond"/>
                <a:sym typeface="Garamond"/>
              </a:rPr>
              <a:t>In 1966 before his death his findings were confirmed.</a:t>
            </a:r>
            <a:endParaRPr>
              <a:latin typeface="Garamond"/>
              <a:ea typeface="Garamond"/>
              <a:cs typeface="Garamond"/>
              <a:sym typeface="Garamond"/>
            </a:endParaRPr>
          </a:p>
          <a:p>
            <a:pPr indent="0" lvl="0" marL="139700" marR="0" rtl="0" algn="l">
              <a:lnSpc>
                <a:spcPct val="100000"/>
              </a:lnSpc>
              <a:spcBef>
                <a:spcPts val="0"/>
              </a:spcBef>
              <a:spcAft>
                <a:spcPts val="0"/>
              </a:spcAft>
              <a:buClr>
                <a:schemeClr val="dk1"/>
              </a:buClr>
              <a:buSzPct val="100000"/>
              <a:buFont typeface="Arial"/>
              <a:buNone/>
            </a:pPr>
            <a:r>
              <a:t/>
            </a:r>
            <a:endParaRPr b="0" i="0" sz="1400" u="none" cap="none" strike="noStrike">
              <a:solidFill>
                <a:srgbClr val="FFFFFF"/>
              </a:solidFill>
              <a:latin typeface="Calibri"/>
              <a:ea typeface="Calibri"/>
              <a:cs typeface="Calibri"/>
              <a:sym typeface="Calibri"/>
            </a:endParaRPr>
          </a:p>
          <a:p>
            <a:pPr indent="0" lvl="0" marL="139700" marR="0" rtl="0" algn="l">
              <a:lnSpc>
                <a:spcPct val="100000"/>
              </a:lnSpc>
              <a:spcBef>
                <a:spcPts val="0"/>
              </a:spcBef>
              <a:spcAft>
                <a:spcPts val="0"/>
              </a:spcAft>
              <a:buClr>
                <a:schemeClr val="dk1"/>
              </a:buClr>
              <a:buSzPct val="100000"/>
              <a:buFont typeface="Arial"/>
              <a:buNone/>
            </a:pPr>
            <a:r>
              <a:t/>
            </a:r>
            <a:endParaRPr b="0" i="0" sz="1400" u="none" cap="none" strike="noStrike">
              <a:solidFill>
                <a:srgbClr val="FFFFFF"/>
              </a:solidFill>
              <a:latin typeface="Calibri"/>
              <a:ea typeface="Calibri"/>
              <a:cs typeface="Calibri"/>
              <a:sym typeface="Calibri"/>
            </a:endParaRPr>
          </a:p>
          <a:p>
            <a:pPr indent="0" lvl="0" marL="139700" marR="0" rtl="0" algn="l">
              <a:lnSpc>
                <a:spcPct val="100000"/>
              </a:lnSpc>
              <a:spcBef>
                <a:spcPts val="0"/>
              </a:spcBef>
              <a:spcAft>
                <a:spcPts val="0"/>
              </a:spcAft>
              <a:buClr>
                <a:schemeClr val="dk1"/>
              </a:buClr>
              <a:buSzPct val="100000"/>
              <a:buFont typeface="Arial"/>
              <a:buNone/>
            </a:pPr>
            <a:r>
              <a:t/>
            </a:r>
            <a:endParaRPr b="0" i="0" sz="1400" u="none" cap="none" strike="noStrike">
              <a:solidFill>
                <a:srgbClr val="FFFFFF"/>
              </a:solidFill>
              <a:latin typeface="Calibri"/>
              <a:ea typeface="Calibri"/>
              <a:cs typeface="Calibri"/>
              <a:sym typeface="Calibri"/>
            </a:endParaRPr>
          </a:p>
          <a:p>
            <a:pPr indent="0" lvl="0" marL="0" rtl="0" algn="l">
              <a:lnSpc>
                <a:spcPct val="90000"/>
              </a:lnSpc>
              <a:spcBef>
                <a:spcPts val="800"/>
              </a:spcBef>
              <a:spcAft>
                <a:spcPts val="0"/>
              </a:spcAft>
              <a:buClr>
                <a:schemeClr val="dk1"/>
              </a:buClr>
              <a:buSzPct val="100000"/>
              <a:buNone/>
            </a:pPr>
            <a:r>
              <a:t/>
            </a:r>
            <a:endParaRPr/>
          </a:p>
        </p:txBody>
      </p:sp>
      <p:pic>
        <p:nvPicPr>
          <p:cNvPr id="313" name="Google Shape;313;p45"/>
          <p:cNvPicPr preferRelativeResize="0"/>
          <p:nvPr/>
        </p:nvPicPr>
        <p:blipFill rotWithShape="1">
          <a:blip r:embed="rId3">
            <a:alphaModFix/>
          </a:blip>
          <a:srcRect b="0" l="0" r="0" t="0"/>
          <a:stretch/>
        </p:blipFill>
        <p:spPr>
          <a:xfrm>
            <a:off x="1267967" y="1543050"/>
            <a:ext cx="1793180" cy="5143500"/>
          </a:xfrm>
          <a:prstGeom prst="rect">
            <a:avLst/>
          </a:prstGeom>
          <a:noFill/>
          <a:ln>
            <a:noFill/>
          </a:ln>
        </p:spPr>
      </p:pic>
      <p:sp>
        <p:nvSpPr>
          <p:cNvPr id="314" name="Google Shape;314;p45"/>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1200"/>
              <a:buNone/>
            </a:pPr>
            <a:r>
              <a:t/>
            </a:r>
            <a:endParaRPr/>
          </a:p>
          <a:p>
            <a:pPr indent="0" lvl="0" marL="0" rtl="0" algn="l">
              <a:lnSpc>
                <a:spcPct val="90000"/>
              </a:lnSpc>
              <a:spcBef>
                <a:spcPts val="800"/>
              </a:spcBef>
              <a:spcAft>
                <a:spcPts val="0"/>
              </a:spcAft>
              <a:buClr>
                <a:schemeClr val="dk1"/>
              </a:buClr>
              <a:buSzPts val="1200"/>
              <a:buNone/>
            </a:pPr>
            <a:r>
              <a:t/>
            </a:r>
            <a:endParaRPr/>
          </a:p>
        </p:txBody>
      </p:sp>
      <p:pic>
        <p:nvPicPr>
          <p:cNvPr descr="The McGrath Institute for Church Life - ThinkND" id="315" name="Google Shape;315;p45"/>
          <p:cNvPicPr preferRelativeResize="0"/>
          <p:nvPr/>
        </p:nvPicPr>
        <p:blipFill rotWithShape="1">
          <a:blip r:embed="rId4">
            <a:alphaModFix/>
          </a:blip>
          <a:srcRect b="0" l="0" r="0" t="0"/>
          <a:stretch/>
        </p:blipFill>
        <p:spPr>
          <a:xfrm>
            <a:off x="7772398" y="4519875"/>
            <a:ext cx="1371600" cy="4572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p46"/>
          <p:cNvPicPr preferRelativeResize="0"/>
          <p:nvPr/>
        </p:nvPicPr>
        <p:blipFill rotWithShape="1">
          <a:blip r:embed="rId3">
            <a:alphaModFix/>
          </a:blip>
          <a:srcRect b="0" l="13465" r="12262" t="0"/>
          <a:stretch/>
        </p:blipFill>
        <p:spPr>
          <a:xfrm>
            <a:off x="0" y="0"/>
            <a:ext cx="9144003" cy="5206176"/>
          </a:xfrm>
          <a:prstGeom prst="rect">
            <a:avLst/>
          </a:prstGeom>
          <a:noFill/>
          <a:ln>
            <a:noFill/>
          </a:ln>
        </p:spPr>
      </p:pic>
      <p:pic>
        <p:nvPicPr>
          <p:cNvPr id="321" name="Google Shape;321;p46"/>
          <p:cNvPicPr preferRelativeResize="0"/>
          <p:nvPr/>
        </p:nvPicPr>
        <p:blipFill>
          <a:blip r:embed="rId4">
            <a:alphaModFix amt="46000"/>
          </a:blip>
          <a:stretch>
            <a:fillRect/>
          </a:stretch>
        </p:blipFill>
        <p:spPr>
          <a:xfrm>
            <a:off x="174650" y="1395575"/>
            <a:ext cx="8448600" cy="1975375"/>
          </a:xfrm>
          <a:prstGeom prst="rect">
            <a:avLst/>
          </a:prstGeom>
          <a:noFill/>
          <a:ln>
            <a:noFill/>
          </a:ln>
        </p:spPr>
      </p:pic>
      <p:sp>
        <p:nvSpPr>
          <p:cNvPr id="322" name="Google Shape;322;p46"/>
          <p:cNvSpPr txBox="1"/>
          <p:nvPr>
            <p:ph type="ctrTitle"/>
          </p:nvPr>
        </p:nvSpPr>
        <p:spPr>
          <a:xfrm>
            <a:off x="347700" y="1644800"/>
            <a:ext cx="8448600" cy="2214000"/>
          </a:xfrm>
          <a:prstGeom prst="rect">
            <a:avLst/>
          </a:prstGeom>
        </p:spPr>
        <p:txBody>
          <a:bodyPr anchorCtr="0" anchor="b" bIns="91425" lIns="91425" spcFirstLastPara="1" rIns="91425" wrap="square" tIns="91425">
            <a:normAutofit fontScale="90000"/>
          </a:bodyPr>
          <a:lstStyle/>
          <a:p>
            <a:pPr indent="0" lvl="0" marL="0" rtl="0" algn="l">
              <a:lnSpc>
                <a:spcPct val="90000"/>
              </a:lnSpc>
              <a:spcBef>
                <a:spcPts val="0"/>
              </a:spcBef>
              <a:spcAft>
                <a:spcPts val="0"/>
              </a:spcAft>
              <a:buClr>
                <a:schemeClr val="dk1"/>
              </a:buClr>
              <a:buSzPts val="990"/>
              <a:buFont typeface="Arial"/>
              <a:buNone/>
            </a:pPr>
            <a:r>
              <a:rPr b="1" lang="en" sz="5300">
                <a:solidFill>
                  <a:schemeClr val="lt1"/>
                </a:solidFill>
                <a:latin typeface="Garamond"/>
                <a:ea typeface="Garamond"/>
                <a:cs typeface="Garamond"/>
                <a:sym typeface="Garamond"/>
              </a:rPr>
              <a:t>Day 3: Anthropic Coincidences and the Existence of God</a:t>
            </a:r>
            <a:endParaRPr b="1" sz="5300">
              <a:solidFill>
                <a:schemeClr val="lt1"/>
              </a:solidFill>
              <a:latin typeface="Garamond"/>
              <a:ea typeface="Garamond"/>
              <a:cs typeface="Garamond"/>
              <a:sym typeface="Garamond"/>
            </a:endParaRPr>
          </a:p>
          <a:p>
            <a:pPr indent="0" lvl="0" marL="0" rtl="0" algn="ctr">
              <a:spcBef>
                <a:spcPts val="0"/>
              </a:spcBef>
              <a:spcAft>
                <a:spcPts val="0"/>
              </a:spcAft>
              <a:buNone/>
            </a:pPr>
            <a:r>
              <a:t/>
            </a:r>
            <a:endParaRPr/>
          </a:p>
        </p:txBody>
      </p:sp>
      <p:pic>
        <p:nvPicPr>
          <p:cNvPr descr="The McGrath Institute for Church Life - ThinkND" id="323" name="Google Shape;323;p46"/>
          <p:cNvPicPr preferRelativeResize="0"/>
          <p:nvPr/>
        </p:nvPicPr>
        <p:blipFill rotWithShape="1">
          <a:blip r:embed="rId5">
            <a:alphaModFix/>
          </a:blip>
          <a:srcRect b="0" l="0" r="0" t="0"/>
          <a:stretch/>
        </p:blipFill>
        <p:spPr>
          <a:xfrm>
            <a:off x="7772398" y="4519875"/>
            <a:ext cx="1371600" cy="457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27" name="Shape 327"/>
        <p:cNvGrpSpPr/>
        <p:nvPr/>
      </p:nvGrpSpPr>
      <p:grpSpPr>
        <a:xfrm>
          <a:off x="0" y="0"/>
          <a:ext cx="0" cy="0"/>
          <a:chOff x="0" y="0"/>
          <a:chExt cx="0" cy="0"/>
        </a:xfrm>
      </p:grpSpPr>
      <p:sp>
        <p:nvSpPr>
          <p:cNvPr id="328" name="Google Shape;328;p4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329" name="Google Shape;329;p4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330" name="Google Shape;330;p47"/>
          <p:cNvPicPr preferRelativeResize="0"/>
          <p:nvPr/>
        </p:nvPicPr>
        <p:blipFill>
          <a:blip r:embed="rId3">
            <a:alphaModFix/>
          </a:blip>
          <a:stretch>
            <a:fillRect/>
          </a:stretch>
        </p:blipFill>
        <p:spPr>
          <a:xfrm>
            <a:off x="161711" y="0"/>
            <a:ext cx="8820580" cy="5143501"/>
          </a:xfrm>
          <a:prstGeom prst="rect">
            <a:avLst/>
          </a:prstGeom>
          <a:noFill/>
          <a:ln>
            <a:noFill/>
          </a:ln>
        </p:spPr>
      </p:pic>
      <p:pic>
        <p:nvPicPr>
          <p:cNvPr descr="The McGrath Institute for Church Life - ThinkND" id="331" name="Google Shape;331;p47"/>
          <p:cNvPicPr preferRelativeResize="0"/>
          <p:nvPr/>
        </p:nvPicPr>
        <p:blipFill rotWithShape="1">
          <a:blip r:embed="rId4">
            <a:alphaModFix/>
          </a:blip>
          <a:srcRect b="0" l="0" r="0" t="0"/>
          <a:stretch/>
        </p:blipFill>
        <p:spPr>
          <a:xfrm>
            <a:off x="7772398" y="4519875"/>
            <a:ext cx="1371600" cy="457200"/>
          </a:xfrm>
          <a:prstGeom prst="rect">
            <a:avLst/>
          </a:prstGeom>
          <a:noFill/>
          <a:ln>
            <a:noFill/>
          </a:ln>
        </p:spPr>
      </p:pic>
      <p:pic>
        <p:nvPicPr>
          <p:cNvPr id="332" name="Google Shape;332;p47"/>
          <p:cNvPicPr preferRelativeResize="0"/>
          <p:nvPr/>
        </p:nvPicPr>
        <p:blipFill>
          <a:blip r:embed="rId5">
            <a:alphaModFix amt="46000"/>
          </a:blip>
          <a:stretch>
            <a:fillRect/>
          </a:stretch>
        </p:blipFill>
        <p:spPr>
          <a:xfrm>
            <a:off x="251925" y="490700"/>
            <a:ext cx="4438650" cy="2306475"/>
          </a:xfrm>
          <a:prstGeom prst="rect">
            <a:avLst/>
          </a:prstGeom>
          <a:noFill/>
          <a:ln>
            <a:noFill/>
          </a:ln>
        </p:spPr>
      </p:pic>
      <p:sp>
        <p:nvSpPr>
          <p:cNvPr id="333" name="Google Shape;333;p47"/>
          <p:cNvSpPr txBox="1"/>
          <p:nvPr/>
        </p:nvSpPr>
        <p:spPr>
          <a:xfrm>
            <a:off x="518625" y="1399275"/>
            <a:ext cx="3876600" cy="10158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SzPts val="1800"/>
              <a:buFont typeface="Garamond"/>
              <a:buAutoNum type="arabicPeriod"/>
            </a:pPr>
            <a:r>
              <a:rPr lang="en" sz="1800">
                <a:latin typeface="Garamond"/>
                <a:ea typeface="Garamond"/>
                <a:cs typeface="Garamond"/>
                <a:sym typeface="Garamond"/>
              </a:rPr>
              <a:t>What is the Argument from Design?</a:t>
            </a:r>
            <a:endParaRPr sz="1800">
              <a:latin typeface="Garamond"/>
              <a:ea typeface="Garamond"/>
              <a:cs typeface="Garamond"/>
              <a:sym typeface="Garamond"/>
            </a:endParaRPr>
          </a:p>
          <a:p>
            <a:pPr indent="-342900" lvl="0" marL="457200" rtl="0" algn="l">
              <a:spcBef>
                <a:spcPts val="0"/>
              </a:spcBef>
              <a:spcAft>
                <a:spcPts val="0"/>
              </a:spcAft>
              <a:buSzPts val="1800"/>
              <a:buFont typeface="Garamond"/>
              <a:buAutoNum type="arabicPeriod"/>
            </a:pPr>
            <a:r>
              <a:rPr lang="en" sz="1800">
                <a:latin typeface="Garamond"/>
                <a:ea typeface="Garamond"/>
                <a:cs typeface="Garamond"/>
                <a:sym typeface="Garamond"/>
              </a:rPr>
              <a:t>Do you agree or disagree with it and why?</a:t>
            </a:r>
            <a:endParaRPr sz="1800">
              <a:latin typeface="Garamond"/>
              <a:ea typeface="Garamond"/>
              <a:cs typeface="Garamond"/>
              <a:sym typeface="Garamond"/>
            </a:endParaRPr>
          </a:p>
        </p:txBody>
      </p:sp>
      <p:sp>
        <p:nvSpPr>
          <p:cNvPr id="334" name="Google Shape;334;p47"/>
          <p:cNvSpPr txBox="1"/>
          <p:nvPr/>
        </p:nvSpPr>
        <p:spPr>
          <a:xfrm>
            <a:off x="394800" y="646800"/>
            <a:ext cx="42483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Garamond"/>
                <a:ea typeface="Garamond"/>
                <a:cs typeface="Garamond"/>
                <a:sym typeface="Garamond"/>
              </a:rPr>
              <a:t>Peter Kreeft on the Argument from Design</a:t>
            </a:r>
            <a:endParaRPr b="1" sz="2000">
              <a:latin typeface="Garamond"/>
              <a:ea typeface="Garamond"/>
              <a:cs typeface="Garamond"/>
              <a:sym typeface="Garamon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38" name="Shape 338"/>
        <p:cNvGrpSpPr/>
        <p:nvPr/>
      </p:nvGrpSpPr>
      <p:grpSpPr>
        <a:xfrm>
          <a:off x="0" y="0"/>
          <a:ext cx="0" cy="0"/>
          <a:chOff x="0" y="0"/>
          <a:chExt cx="0" cy="0"/>
        </a:xfrm>
      </p:grpSpPr>
      <p:pic>
        <p:nvPicPr>
          <p:cNvPr id="339" name="Google Shape;339;p48"/>
          <p:cNvPicPr preferRelativeResize="0"/>
          <p:nvPr/>
        </p:nvPicPr>
        <p:blipFill>
          <a:blip r:embed="rId3">
            <a:alphaModFix/>
          </a:blip>
          <a:stretch>
            <a:fillRect/>
          </a:stretch>
        </p:blipFill>
        <p:spPr>
          <a:xfrm>
            <a:off x="3892805" y="0"/>
            <a:ext cx="5251190" cy="5143499"/>
          </a:xfrm>
          <a:prstGeom prst="rect">
            <a:avLst/>
          </a:prstGeom>
          <a:noFill/>
          <a:ln>
            <a:noFill/>
          </a:ln>
        </p:spPr>
      </p:pic>
      <p:sp>
        <p:nvSpPr>
          <p:cNvPr id="340" name="Google Shape;340;p48"/>
          <p:cNvSpPr txBox="1"/>
          <p:nvPr/>
        </p:nvSpPr>
        <p:spPr>
          <a:xfrm>
            <a:off x="490075" y="484875"/>
            <a:ext cx="4953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solidFill>
                  <a:schemeClr val="lt1"/>
                </a:solidFill>
                <a:latin typeface="Garamond"/>
                <a:ea typeface="Garamond"/>
                <a:cs typeface="Garamond"/>
                <a:sym typeface="Garamond"/>
              </a:rPr>
              <a:t>Anthropic Coincidences</a:t>
            </a:r>
            <a:endParaRPr sz="3600">
              <a:solidFill>
                <a:schemeClr val="lt1"/>
              </a:solidFill>
              <a:latin typeface="Garamond"/>
              <a:ea typeface="Garamond"/>
              <a:cs typeface="Garamond"/>
              <a:sym typeface="Garamond"/>
            </a:endParaRPr>
          </a:p>
        </p:txBody>
      </p:sp>
      <p:sp>
        <p:nvSpPr>
          <p:cNvPr id="341" name="Google Shape;341;p48"/>
          <p:cNvSpPr txBox="1"/>
          <p:nvPr/>
        </p:nvSpPr>
        <p:spPr>
          <a:xfrm>
            <a:off x="490075" y="1208775"/>
            <a:ext cx="4600500" cy="237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chemeClr val="lt1"/>
                </a:solidFill>
                <a:latin typeface="Times New Roman"/>
                <a:ea typeface="Times New Roman"/>
                <a:cs typeface="Times New Roman"/>
                <a:sym typeface="Times New Roman"/>
              </a:rPr>
              <a:t>“A feature of the universe that is exactly what is needed for the existence of life but yet seemingly could have been otherwise.”</a:t>
            </a:r>
            <a:endParaRPr sz="1800">
              <a:solidFill>
                <a:schemeClr val="lt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800">
                <a:solidFill>
                  <a:schemeClr val="lt1"/>
                </a:solidFill>
                <a:latin typeface="Times New Roman"/>
                <a:ea typeface="Times New Roman"/>
                <a:cs typeface="Times New Roman"/>
                <a:sym typeface="Times New Roman"/>
              </a:rPr>
              <a:t>	- Christopher Baglow, Ph.D.</a:t>
            </a:r>
            <a:endParaRPr sz="1800">
              <a:solidFill>
                <a:schemeClr val="lt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800">
              <a:solidFill>
                <a:schemeClr val="lt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800">
                <a:solidFill>
                  <a:schemeClr val="lt1"/>
                </a:solidFill>
                <a:latin typeface="Times New Roman"/>
                <a:ea typeface="Times New Roman"/>
                <a:cs typeface="Times New Roman"/>
                <a:sym typeface="Times New Roman"/>
              </a:rPr>
              <a:t>1. Gravity</a:t>
            </a:r>
            <a:endParaRPr sz="1800">
              <a:solidFill>
                <a:schemeClr val="lt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800">
                <a:solidFill>
                  <a:schemeClr val="lt1"/>
                </a:solidFill>
                <a:latin typeface="Times New Roman"/>
                <a:ea typeface="Times New Roman"/>
                <a:cs typeface="Times New Roman"/>
                <a:sym typeface="Times New Roman"/>
              </a:rPr>
              <a:t>2. Strong Nuclear Force</a:t>
            </a:r>
            <a:endParaRPr sz="1800">
              <a:solidFill>
                <a:schemeClr val="lt1"/>
              </a:solidFill>
              <a:latin typeface="Times New Roman"/>
              <a:ea typeface="Times New Roman"/>
              <a:cs typeface="Times New Roman"/>
              <a:sym typeface="Times New Roman"/>
            </a:endParaRPr>
          </a:p>
        </p:txBody>
      </p:sp>
      <p:pic>
        <p:nvPicPr>
          <p:cNvPr descr="The McGrath Institute for Church Life - ThinkND" id="342" name="Google Shape;342;p48"/>
          <p:cNvPicPr preferRelativeResize="0"/>
          <p:nvPr/>
        </p:nvPicPr>
        <p:blipFill rotWithShape="1">
          <a:blip r:embed="rId4">
            <a:alphaModFix/>
          </a:blip>
          <a:srcRect b="0" l="0" r="0" t="0"/>
          <a:stretch/>
        </p:blipFill>
        <p:spPr>
          <a:xfrm>
            <a:off x="7772398" y="4519875"/>
            <a:ext cx="1371600" cy="457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pic>
        <p:nvPicPr>
          <p:cNvPr id="347" name="Google Shape;347;p49"/>
          <p:cNvPicPr preferRelativeResize="0"/>
          <p:nvPr/>
        </p:nvPicPr>
        <p:blipFill>
          <a:blip r:embed="rId3">
            <a:alphaModFix/>
          </a:blip>
          <a:stretch>
            <a:fillRect/>
          </a:stretch>
        </p:blipFill>
        <p:spPr>
          <a:xfrm>
            <a:off x="0" y="0"/>
            <a:ext cx="3790950" cy="5143500"/>
          </a:xfrm>
          <a:prstGeom prst="rect">
            <a:avLst/>
          </a:prstGeom>
          <a:noFill/>
          <a:ln>
            <a:noFill/>
          </a:ln>
        </p:spPr>
      </p:pic>
      <p:sp>
        <p:nvSpPr>
          <p:cNvPr id="348" name="Google Shape;348;p49"/>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349" name="Google Shape;349;p49"/>
          <p:cNvSpPr/>
          <p:nvPr/>
        </p:nvSpPr>
        <p:spPr>
          <a:xfrm>
            <a:off x="3790950" y="-21125"/>
            <a:ext cx="5353200" cy="1288200"/>
          </a:xfrm>
          <a:prstGeom prst="rect">
            <a:avLst/>
          </a:prstGeom>
          <a:solidFill>
            <a:srgbClr val="F1C232"/>
          </a:solidFill>
          <a:ln cap="flat" cmpd="sng" w="9525">
            <a:solidFill>
              <a:srgbClr val="F1C232"/>
            </a:solidFill>
            <a:prstDash val="solid"/>
            <a:round/>
            <a:headEnd len="sm" w="sm" type="none"/>
            <a:tailEnd len="sm" w="sm" type="none"/>
          </a:ln>
          <a:effectLst>
            <a:outerShdw blurRad="571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49"/>
          <p:cNvSpPr txBox="1"/>
          <p:nvPr/>
        </p:nvSpPr>
        <p:spPr>
          <a:xfrm>
            <a:off x="4039050" y="99625"/>
            <a:ext cx="48570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latin typeface="Garamond"/>
                <a:ea typeface="Garamond"/>
                <a:cs typeface="Garamond"/>
                <a:sym typeface="Garamond"/>
              </a:rPr>
              <a:t>Paul Davies</a:t>
            </a:r>
            <a:endParaRPr b="1" sz="2800">
              <a:latin typeface="Garamond"/>
              <a:ea typeface="Garamond"/>
              <a:cs typeface="Garamond"/>
              <a:sym typeface="Garamond"/>
            </a:endParaRPr>
          </a:p>
          <a:p>
            <a:pPr indent="0" lvl="0" marL="0" rtl="0" algn="l">
              <a:spcBef>
                <a:spcPts val="0"/>
              </a:spcBef>
              <a:spcAft>
                <a:spcPts val="0"/>
              </a:spcAft>
              <a:buNone/>
            </a:pPr>
            <a:r>
              <a:rPr lang="en" sz="2800">
                <a:latin typeface="Garamond"/>
                <a:ea typeface="Garamond"/>
                <a:cs typeface="Garamond"/>
                <a:sym typeface="Garamond"/>
              </a:rPr>
              <a:t>Theoretical Physicist</a:t>
            </a:r>
            <a:endParaRPr sz="2800">
              <a:latin typeface="Garamond"/>
              <a:ea typeface="Garamond"/>
              <a:cs typeface="Garamond"/>
              <a:sym typeface="Garamond"/>
            </a:endParaRPr>
          </a:p>
        </p:txBody>
      </p:sp>
      <p:sp>
        <p:nvSpPr>
          <p:cNvPr id="351" name="Google Shape;351;p49"/>
          <p:cNvSpPr txBox="1"/>
          <p:nvPr/>
        </p:nvSpPr>
        <p:spPr>
          <a:xfrm>
            <a:off x="4057350" y="1372650"/>
            <a:ext cx="4820400" cy="367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000">
                <a:solidFill>
                  <a:schemeClr val="dk1"/>
                </a:solidFill>
                <a:latin typeface="Garamond"/>
                <a:ea typeface="Garamond"/>
                <a:cs typeface="Garamond"/>
                <a:sym typeface="Garamond"/>
              </a:rPr>
              <a:t>“</a:t>
            </a:r>
            <a:r>
              <a:rPr lang="en" sz="2000">
                <a:solidFill>
                  <a:schemeClr val="dk1"/>
                </a:solidFill>
                <a:highlight>
                  <a:srgbClr val="FFFFFF"/>
                </a:highlight>
                <a:latin typeface="Garamond"/>
                <a:ea typeface="Garamond"/>
                <a:cs typeface="Garamond"/>
                <a:sym typeface="Garamond"/>
              </a:rPr>
              <a:t>Scientists are slowly waking up to an inconvenient truth —the universe looks suspiciously like a fix. The issue concerns the very laws of nature themselves. For 40 years, physicists and cosmologists have been quietly collecting examples of all too convenient ‘coincidences’ and special features in the underlying laws of the universe that seem to be necessary in order for life, and </a:t>
            </a:r>
            <a:endParaRPr sz="2000">
              <a:solidFill>
                <a:schemeClr val="dk1"/>
              </a:solidFill>
              <a:highlight>
                <a:srgbClr val="FFFFFF"/>
              </a:highlight>
              <a:latin typeface="Garamond"/>
              <a:ea typeface="Garamond"/>
              <a:cs typeface="Garamond"/>
              <a:sym typeface="Garamond"/>
            </a:endParaRPr>
          </a:p>
          <a:p>
            <a:pPr indent="0" lvl="0" marL="0" rtl="0" algn="l">
              <a:lnSpc>
                <a:spcPct val="115000"/>
              </a:lnSpc>
              <a:spcBef>
                <a:spcPts val="0"/>
              </a:spcBef>
              <a:spcAft>
                <a:spcPts val="0"/>
              </a:spcAft>
              <a:buClr>
                <a:schemeClr val="dk1"/>
              </a:buClr>
              <a:buSzPts val="1100"/>
              <a:buFont typeface="Arial"/>
              <a:buNone/>
            </a:pPr>
            <a:r>
              <a:rPr lang="en" sz="2000">
                <a:solidFill>
                  <a:schemeClr val="dk1"/>
                </a:solidFill>
                <a:highlight>
                  <a:srgbClr val="FFFFFF"/>
                </a:highlight>
                <a:latin typeface="Garamond"/>
                <a:ea typeface="Garamond"/>
                <a:cs typeface="Garamond"/>
                <a:sym typeface="Garamond"/>
              </a:rPr>
              <a:t>hence conscious beings, to exist."</a:t>
            </a:r>
            <a:r>
              <a:rPr lang="en" sz="2000">
                <a:solidFill>
                  <a:schemeClr val="dk1"/>
                </a:solidFill>
                <a:latin typeface="Garamond"/>
                <a:ea typeface="Garamond"/>
                <a:cs typeface="Garamond"/>
                <a:sym typeface="Garamond"/>
              </a:rPr>
              <a:t> </a:t>
            </a:r>
            <a:endParaRPr sz="2200">
              <a:latin typeface="Garamond"/>
              <a:ea typeface="Garamond"/>
              <a:cs typeface="Garamond"/>
              <a:sym typeface="Garamond"/>
            </a:endParaRPr>
          </a:p>
        </p:txBody>
      </p:sp>
      <p:pic>
        <p:nvPicPr>
          <p:cNvPr descr="The McGrath Institute for Church Life - ThinkND" id="352" name="Google Shape;352;p49"/>
          <p:cNvPicPr preferRelativeResize="0"/>
          <p:nvPr/>
        </p:nvPicPr>
        <p:blipFill rotWithShape="1">
          <a:blip r:embed="rId4">
            <a:alphaModFix/>
          </a:blip>
          <a:srcRect b="0" l="0" r="0" t="0"/>
          <a:stretch/>
        </p:blipFill>
        <p:spPr>
          <a:xfrm>
            <a:off x="7772398" y="4519875"/>
            <a:ext cx="1371600" cy="457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50"/>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358" name="Google Shape;358;p50"/>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359" name="Google Shape;359;p50"/>
          <p:cNvPicPr preferRelativeResize="0"/>
          <p:nvPr/>
        </p:nvPicPr>
        <p:blipFill rotWithShape="1">
          <a:blip r:embed="rId3">
            <a:alphaModFix/>
          </a:blip>
          <a:srcRect b="17031" l="0" r="0" t="7972"/>
          <a:stretch/>
        </p:blipFill>
        <p:spPr>
          <a:xfrm>
            <a:off x="0" y="0"/>
            <a:ext cx="9144003" cy="5143500"/>
          </a:xfrm>
          <a:prstGeom prst="rect">
            <a:avLst/>
          </a:prstGeom>
          <a:noFill/>
          <a:ln>
            <a:noFill/>
          </a:ln>
        </p:spPr>
      </p:pic>
      <p:pic>
        <p:nvPicPr>
          <p:cNvPr id="360" name="Google Shape;360;p50"/>
          <p:cNvPicPr preferRelativeResize="0"/>
          <p:nvPr/>
        </p:nvPicPr>
        <p:blipFill>
          <a:blip r:embed="rId4">
            <a:alphaModFix amt="46000"/>
          </a:blip>
          <a:stretch>
            <a:fillRect/>
          </a:stretch>
        </p:blipFill>
        <p:spPr>
          <a:xfrm>
            <a:off x="347700" y="1545450"/>
            <a:ext cx="8448600" cy="2052600"/>
          </a:xfrm>
          <a:prstGeom prst="rect">
            <a:avLst/>
          </a:prstGeom>
          <a:noFill/>
          <a:ln>
            <a:noFill/>
          </a:ln>
        </p:spPr>
      </p:pic>
      <p:sp>
        <p:nvSpPr>
          <p:cNvPr id="361" name="Google Shape;361;p50"/>
          <p:cNvSpPr txBox="1"/>
          <p:nvPr/>
        </p:nvSpPr>
        <p:spPr>
          <a:xfrm>
            <a:off x="791850" y="1694400"/>
            <a:ext cx="7560300" cy="1754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400">
                <a:solidFill>
                  <a:schemeClr val="lt1"/>
                </a:solidFill>
                <a:latin typeface="Garamond"/>
                <a:ea typeface="Garamond"/>
                <a:cs typeface="Garamond"/>
                <a:sym typeface="Garamond"/>
              </a:rPr>
              <a:t>Gravity</a:t>
            </a:r>
            <a:endParaRPr sz="3400">
              <a:solidFill>
                <a:schemeClr val="lt1"/>
              </a:solidFill>
              <a:latin typeface="Garamond"/>
              <a:ea typeface="Garamond"/>
              <a:cs typeface="Garamond"/>
              <a:sym typeface="Garamond"/>
            </a:endParaRPr>
          </a:p>
          <a:p>
            <a:pPr indent="0" lvl="0" marL="0" rtl="0" algn="ctr">
              <a:spcBef>
                <a:spcPts val="0"/>
              </a:spcBef>
              <a:spcAft>
                <a:spcPts val="0"/>
              </a:spcAft>
              <a:buNone/>
            </a:pPr>
            <a:r>
              <a:rPr lang="en" sz="3400">
                <a:solidFill>
                  <a:schemeClr val="lt1"/>
                </a:solidFill>
                <a:latin typeface="Garamond"/>
                <a:ea typeface="Garamond"/>
                <a:cs typeface="Garamond"/>
                <a:sym typeface="Garamond"/>
              </a:rPr>
              <a:t>&amp; </a:t>
            </a:r>
            <a:endParaRPr sz="3400">
              <a:solidFill>
                <a:schemeClr val="lt1"/>
              </a:solidFill>
              <a:latin typeface="Garamond"/>
              <a:ea typeface="Garamond"/>
              <a:cs typeface="Garamond"/>
              <a:sym typeface="Garamond"/>
            </a:endParaRPr>
          </a:p>
          <a:p>
            <a:pPr indent="0" lvl="0" marL="0" rtl="0" algn="ctr">
              <a:spcBef>
                <a:spcPts val="0"/>
              </a:spcBef>
              <a:spcAft>
                <a:spcPts val="0"/>
              </a:spcAft>
              <a:buNone/>
            </a:pPr>
            <a:r>
              <a:rPr lang="en" sz="3400">
                <a:solidFill>
                  <a:schemeClr val="lt1"/>
                </a:solidFill>
                <a:latin typeface="Garamond"/>
                <a:ea typeface="Garamond"/>
                <a:cs typeface="Garamond"/>
                <a:sym typeface="Garamond"/>
              </a:rPr>
              <a:t>The Big Bang</a:t>
            </a:r>
            <a:endParaRPr sz="3400">
              <a:solidFill>
                <a:schemeClr val="lt1"/>
              </a:solidFill>
              <a:latin typeface="Garamond"/>
              <a:ea typeface="Garamond"/>
              <a:cs typeface="Garamond"/>
              <a:sym typeface="Garamond"/>
            </a:endParaRPr>
          </a:p>
        </p:txBody>
      </p:sp>
      <p:pic>
        <p:nvPicPr>
          <p:cNvPr descr="The McGrath Institute for Church Life - ThinkND" id="362" name="Google Shape;362;p50"/>
          <p:cNvPicPr preferRelativeResize="0"/>
          <p:nvPr/>
        </p:nvPicPr>
        <p:blipFill rotWithShape="1">
          <a:blip r:embed="rId5">
            <a:alphaModFix/>
          </a:blip>
          <a:srcRect b="0" l="0" r="0" t="0"/>
          <a:stretch/>
        </p:blipFill>
        <p:spPr>
          <a:xfrm>
            <a:off x="7772398" y="4519875"/>
            <a:ext cx="1371600" cy="457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id="367" name="Google Shape;367;p51"/>
          <p:cNvPicPr preferRelativeResize="0"/>
          <p:nvPr/>
        </p:nvPicPr>
        <p:blipFill rotWithShape="1">
          <a:blip r:embed="rId3">
            <a:alphaModFix/>
          </a:blip>
          <a:srcRect b="9999" l="0" r="0" t="0"/>
          <a:stretch/>
        </p:blipFill>
        <p:spPr>
          <a:xfrm>
            <a:off x="5334150" y="0"/>
            <a:ext cx="3809851" cy="5143500"/>
          </a:xfrm>
          <a:prstGeom prst="rect">
            <a:avLst/>
          </a:prstGeom>
          <a:noFill/>
          <a:ln>
            <a:noFill/>
          </a:ln>
        </p:spPr>
      </p:pic>
      <p:sp>
        <p:nvSpPr>
          <p:cNvPr id="368" name="Google Shape;368;p51"/>
          <p:cNvSpPr txBox="1"/>
          <p:nvPr/>
        </p:nvSpPr>
        <p:spPr>
          <a:xfrm>
            <a:off x="152400" y="152400"/>
            <a:ext cx="3000000" cy="3000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369" name="Google Shape;369;p51"/>
          <p:cNvSpPr/>
          <p:nvPr/>
        </p:nvSpPr>
        <p:spPr>
          <a:xfrm>
            <a:off x="-19050" y="-21125"/>
            <a:ext cx="5353200" cy="1288200"/>
          </a:xfrm>
          <a:prstGeom prst="rect">
            <a:avLst/>
          </a:prstGeom>
          <a:solidFill>
            <a:srgbClr val="F1C232"/>
          </a:solidFill>
          <a:ln cap="flat" cmpd="sng" w="9525">
            <a:solidFill>
              <a:srgbClr val="F1C232"/>
            </a:solidFill>
            <a:prstDash val="solid"/>
            <a:round/>
            <a:headEnd len="sm" w="sm" type="none"/>
            <a:tailEnd len="sm" w="sm" type="none"/>
          </a:ln>
          <a:effectLst>
            <a:outerShdw blurRad="571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51"/>
          <p:cNvSpPr txBox="1"/>
          <p:nvPr/>
        </p:nvSpPr>
        <p:spPr>
          <a:xfrm>
            <a:off x="229050" y="99625"/>
            <a:ext cx="48570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latin typeface="Garamond"/>
                <a:ea typeface="Garamond"/>
                <a:cs typeface="Garamond"/>
                <a:sym typeface="Garamond"/>
              </a:rPr>
              <a:t>Owen Gingerich</a:t>
            </a:r>
            <a:endParaRPr b="1" sz="2800">
              <a:latin typeface="Garamond"/>
              <a:ea typeface="Garamond"/>
              <a:cs typeface="Garamond"/>
              <a:sym typeface="Garamond"/>
            </a:endParaRPr>
          </a:p>
          <a:p>
            <a:pPr indent="0" lvl="0" marL="0" rtl="0" algn="l">
              <a:spcBef>
                <a:spcPts val="0"/>
              </a:spcBef>
              <a:spcAft>
                <a:spcPts val="0"/>
              </a:spcAft>
              <a:buNone/>
            </a:pPr>
            <a:r>
              <a:rPr i="1" lang="en" sz="2800">
                <a:latin typeface="Garamond"/>
                <a:ea typeface="Garamond"/>
                <a:cs typeface="Garamond"/>
                <a:sym typeface="Garamond"/>
              </a:rPr>
              <a:t>God’s Universe</a:t>
            </a:r>
            <a:endParaRPr i="1" sz="2800">
              <a:latin typeface="Garamond"/>
              <a:ea typeface="Garamond"/>
              <a:cs typeface="Garamond"/>
              <a:sym typeface="Garamond"/>
            </a:endParaRPr>
          </a:p>
        </p:txBody>
      </p:sp>
      <p:sp>
        <p:nvSpPr>
          <p:cNvPr id="371" name="Google Shape;371;p51"/>
          <p:cNvSpPr txBox="1"/>
          <p:nvPr/>
        </p:nvSpPr>
        <p:spPr>
          <a:xfrm>
            <a:off x="247350" y="1372650"/>
            <a:ext cx="4820400" cy="2832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t/>
            </a:r>
            <a:endParaRPr sz="2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2600">
                <a:solidFill>
                  <a:schemeClr val="dk1"/>
                </a:solidFill>
                <a:latin typeface="Times New Roman"/>
                <a:ea typeface="Times New Roman"/>
                <a:cs typeface="Times New Roman"/>
                <a:sym typeface="Times New Roman"/>
              </a:rPr>
              <a:t>“The balance between the energy of expansion [i.e., the force of the explosion] and the braking power of gravitation had to be extraordinarily exact.”</a:t>
            </a:r>
            <a:endParaRPr sz="3100">
              <a:latin typeface="Garamond"/>
              <a:ea typeface="Garamond"/>
              <a:cs typeface="Garamond"/>
              <a:sym typeface="Garamond"/>
            </a:endParaRPr>
          </a:p>
        </p:txBody>
      </p:sp>
      <p:pic>
        <p:nvPicPr>
          <p:cNvPr descr="The McGrath Institute for Church Life - ThinkND" id="372" name="Google Shape;372;p51"/>
          <p:cNvPicPr preferRelativeResize="0"/>
          <p:nvPr/>
        </p:nvPicPr>
        <p:blipFill rotWithShape="1">
          <a:blip r:embed="rId4">
            <a:alphaModFix/>
          </a:blip>
          <a:srcRect b="0" l="0" r="0" t="0"/>
          <a:stretch/>
        </p:blipFill>
        <p:spPr>
          <a:xfrm>
            <a:off x="7772398" y="4519875"/>
            <a:ext cx="1371600" cy="457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76" name="Shape 376"/>
        <p:cNvGrpSpPr/>
        <p:nvPr/>
      </p:nvGrpSpPr>
      <p:grpSpPr>
        <a:xfrm>
          <a:off x="0" y="0"/>
          <a:ext cx="0" cy="0"/>
          <a:chOff x="0" y="0"/>
          <a:chExt cx="0" cy="0"/>
        </a:xfrm>
      </p:grpSpPr>
      <p:sp>
        <p:nvSpPr>
          <p:cNvPr id="377" name="Google Shape;377;p52"/>
          <p:cNvSpPr/>
          <p:nvPr/>
        </p:nvSpPr>
        <p:spPr>
          <a:xfrm>
            <a:off x="-19050" y="-21125"/>
            <a:ext cx="9144000" cy="5164500"/>
          </a:xfrm>
          <a:prstGeom prst="rect">
            <a:avLst/>
          </a:prstGeom>
          <a:solidFill>
            <a:srgbClr val="F1C232"/>
          </a:solidFill>
          <a:ln cap="flat" cmpd="sng" w="9525">
            <a:solidFill>
              <a:srgbClr val="F1C232"/>
            </a:solidFill>
            <a:prstDash val="solid"/>
            <a:round/>
            <a:headEnd len="sm" w="sm" type="none"/>
            <a:tailEnd len="sm" w="sm" type="none"/>
          </a:ln>
          <a:effectLst>
            <a:outerShdw blurRad="571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I don’t think you understand the GRAVITY of the situation 😉 &#10;&#10;Visit the Purposeful Universe website: https://www.purposefuluniverse.com&#10;&#10;The Purposeful Universe channel is all about life and order. It's a collaboration of scientists, philosophers, and communications professionals that seek to discover and present the abundant order in nature that funnels biological systems toward increasing levels of complexity and sophistication—suggesting that human life is the purposeful outcome of a complex, ordered system.&#10;&#10;Subscribe for new videos every week!&#10;&#10;Instagram: https://www.instagram.com/purposeful_universe/&#10;Facebook: https://www.facebook.com/purposefuluniverse&#10;Twitter: https://twitter.com/purposeful_u&#10;&#10;Sign up for email updates: https://www.purposefuluniverse.com/email-subscribe" id="378" name="Google Shape;378;p52" title="Forces In The Early Universe">
            <a:hlinkClick r:id="rId3"/>
          </p:cNvPr>
          <p:cNvPicPr preferRelativeResize="0"/>
          <p:nvPr/>
        </p:nvPicPr>
        <p:blipFill>
          <a:blip r:embed="rId4">
            <a:alphaModFix/>
          </a:blip>
          <a:stretch>
            <a:fillRect/>
          </a:stretch>
        </p:blipFill>
        <p:spPr>
          <a:xfrm>
            <a:off x="1637250" y="828750"/>
            <a:ext cx="6009350" cy="3380250"/>
          </a:xfrm>
          <a:prstGeom prst="rect">
            <a:avLst/>
          </a:prstGeom>
          <a:noFill/>
          <a:ln>
            <a:noFill/>
          </a:ln>
        </p:spPr>
      </p:pic>
      <p:pic>
        <p:nvPicPr>
          <p:cNvPr descr="The McGrath Institute for Church Life - ThinkND" id="379" name="Google Shape;379;p52"/>
          <p:cNvPicPr preferRelativeResize="0"/>
          <p:nvPr/>
        </p:nvPicPr>
        <p:blipFill rotWithShape="1">
          <a:blip r:embed="rId5">
            <a:alphaModFix/>
          </a:blip>
          <a:srcRect b="0" l="0" r="0" t="0"/>
          <a:stretch/>
        </p:blipFill>
        <p:spPr>
          <a:xfrm>
            <a:off x="7772398" y="4519875"/>
            <a:ext cx="1371600" cy="45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1000"/>
                                        <p:tgtEl>
                                          <p:spTgt spid="3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3"/>
          <p:cNvSpPr txBox="1"/>
          <p:nvPr>
            <p:ph idx="1" type="body"/>
          </p:nvPr>
        </p:nvSpPr>
        <p:spPr>
          <a:xfrm>
            <a:off x="311700" y="1017725"/>
            <a:ext cx="8520600" cy="3939600"/>
          </a:xfrm>
          <a:prstGeom prst="rect">
            <a:avLst/>
          </a:prstGeom>
        </p:spPr>
        <p:txBody>
          <a:bodyPr anchorCtr="0" anchor="t" bIns="91425" lIns="91425" spcFirstLastPara="1" rIns="91425" wrap="square" tIns="91425">
            <a:noAutofit/>
          </a:bodyPr>
          <a:lstStyle/>
          <a:p>
            <a:pPr indent="0" lvl="0" marL="114300" rtl="0" algn="l">
              <a:spcBef>
                <a:spcPts val="0"/>
              </a:spcBef>
              <a:spcAft>
                <a:spcPts val="0"/>
              </a:spcAft>
              <a:buClr>
                <a:schemeClr val="dk1"/>
              </a:buClr>
              <a:buSzPts val="1100"/>
              <a:buFont typeface="Arial"/>
              <a:buNone/>
            </a:pPr>
            <a:r>
              <a:rPr lang="en" sz="2400">
                <a:solidFill>
                  <a:schemeClr val="dk1"/>
                </a:solidFill>
                <a:latin typeface="Times New Roman"/>
                <a:ea typeface="Times New Roman"/>
                <a:cs typeface="Times New Roman"/>
                <a:sym typeface="Times New Roman"/>
              </a:rPr>
              <a:t>“This competition had to be very precisely balanced, otherwise one of two disasters would have happened. Had the gravitational attraction been too strong, it would have quickly halted then reversed the expansion, and the matter would have come crashing back together while the universe was still very tiny and new. On the other hand, had the gravity been too weak, the matter would have spread out much too quickly and stars and galaxies would not have been able to form. We would either have had no universe or one that would not support life.”</a:t>
            </a:r>
            <a:endParaRPr i="1" sz="2400">
              <a:solidFill>
                <a:schemeClr val="dk1"/>
              </a:solidFill>
              <a:latin typeface="Times New Roman"/>
              <a:ea typeface="Times New Roman"/>
              <a:cs typeface="Times New Roman"/>
              <a:sym typeface="Times New Roman"/>
            </a:endParaRPr>
          </a:p>
        </p:txBody>
      </p:sp>
      <p:sp>
        <p:nvSpPr>
          <p:cNvPr id="385" name="Google Shape;385;p5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114300" rtl="0" algn="l">
              <a:lnSpc>
                <a:spcPct val="115000"/>
              </a:lnSpc>
              <a:spcBef>
                <a:spcPts val="0"/>
              </a:spcBef>
              <a:spcAft>
                <a:spcPts val="0"/>
              </a:spcAft>
              <a:buNone/>
            </a:pPr>
            <a:r>
              <a:rPr lang="en" sz="2400">
                <a:latin typeface="Times New Roman"/>
                <a:ea typeface="Times New Roman"/>
                <a:cs typeface="Times New Roman"/>
                <a:sym typeface="Times New Roman"/>
              </a:rPr>
              <a:t>Dr. Chris Baglow, </a:t>
            </a:r>
            <a:r>
              <a:rPr i="1" lang="en" sz="2400">
                <a:latin typeface="Times New Roman"/>
                <a:ea typeface="Times New Roman"/>
                <a:cs typeface="Times New Roman"/>
                <a:sym typeface="Times New Roman"/>
              </a:rPr>
              <a:t>Faith, Science, and Reason</a:t>
            </a:r>
            <a:endParaRPr/>
          </a:p>
        </p:txBody>
      </p:sp>
      <p:pic>
        <p:nvPicPr>
          <p:cNvPr descr="The McGrath Institute for Church Life - ThinkND" id="386" name="Google Shape;386;p53"/>
          <p:cNvPicPr preferRelativeResize="0"/>
          <p:nvPr/>
        </p:nvPicPr>
        <p:blipFill rotWithShape="1">
          <a:blip r:embed="rId3">
            <a:alphaModFix/>
          </a:blip>
          <a:srcRect b="0" l="0" r="0" t="0"/>
          <a:stretch/>
        </p:blipFill>
        <p:spPr>
          <a:xfrm>
            <a:off x="7772398" y="4519875"/>
            <a:ext cx="1371600" cy="457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7"/>
          <p:cNvSpPr txBox="1"/>
          <p:nvPr>
            <p:ph type="title"/>
          </p:nvPr>
        </p:nvSpPr>
        <p:spPr>
          <a:xfrm>
            <a:off x="628650" y="694569"/>
            <a:ext cx="7886700" cy="9942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Calibri"/>
              <a:buNone/>
            </a:pPr>
            <a:r>
              <a:rPr b="1" i="1" lang="en" sz="4000">
                <a:latin typeface="Garamond"/>
                <a:ea typeface="Garamond"/>
                <a:cs typeface="Garamond"/>
                <a:sym typeface="Garamond"/>
              </a:rPr>
              <a:t>A Universe that Always Was?</a:t>
            </a:r>
            <a:endParaRPr b="1" sz="4000">
              <a:latin typeface="Garamond"/>
              <a:ea typeface="Garamond"/>
              <a:cs typeface="Garamond"/>
              <a:sym typeface="Garamond"/>
            </a:endParaRPr>
          </a:p>
        </p:txBody>
      </p:sp>
      <p:sp>
        <p:nvSpPr>
          <p:cNvPr id="145" name="Google Shape;145;p27"/>
          <p:cNvSpPr txBox="1"/>
          <p:nvPr>
            <p:ph idx="1" type="body"/>
          </p:nvPr>
        </p:nvSpPr>
        <p:spPr>
          <a:xfrm>
            <a:off x="628650" y="1583598"/>
            <a:ext cx="7886700" cy="2080800"/>
          </a:xfrm>
          <a:prstGeom prst="rect">
            <a:avLst/>
          </a:prstGeom>
          <a:noFill/>
          <a:ln>
            <a:noFill/>
          </a:ln>
        </p:spPr>
        <p:txBody>
          <a:bodyPr anchorCtr="0" anchor="t" bIns="34275" lIns="68575" spcFirstLastPara="1" rIns="68575" wrap="square" tIns="34275">
            <a:normAutofit lnSpcReduction="10000"/>
          </a:bodyPr>
          <a:lstStyle/>
          <a:p>
            <a:pPr indent="0" lvl="0" marL="0" rtl="0" algn="ctr">
              <a:lnSpc>
                <a:spcPct val="90000"/>
              </a:lnSpc>
              <a:spcBef>
                <a:spcPts val="0"/>
              </a:spcBef>
              <a:spcAft>
                <a:spcPts val="0"/>
              </a:spcAft>
              <a:buClr>
                <a:schemeClr val="dk1"/>
              </a:buClr>
              <a:buSzPts val="4100"/>
              <a:buNone/>
            </a:pPr>
            <a:r>
              <a:t/>
            </a:r>
            <a:endParaRPr b="1" i="1" sz="4100">
              <a:latin typeface="Times New Roman"/>
              <a:ea typeface="Times New Roman"/>
              <a:cs typeface="Times New Roman"/>
              <a:sym typeface="Times New Roman"/>
            </a:endParaRPr>
          </a:p>
          <a:p>
            <a:pPr indent="0" lvl="0" marL="0" rtl="0" algn="ctr">
              <a:lnSpc>
                <a:spcPct val="90000"/>
              </a:lnSpc>
              <a:spcBef>
                <a:spcPts val="800"/>
              </a:spcBef>
              <a:spcAft>
                <a:spcPts val="0"/>
              </a:spcAft>
              <a:buClr>
                <a:schemeClr val="dk1"/>
              </a:buClr>
              <a:buSzPts val="4100"/>
              <a:buNone/>
            </a:pPr>
            <a:r>
              <a:rPr i="1" lang="en" sz="3800">
                <a:latin typeface="Garamond"/>
                <a:ea typeface="Garamond"/>
                <a:cs typeface="Garamond"/>
                <a:sym typeface="Garamond"/>
              </a:rPr>
              <a:t>What if the universe was eternal? Would that eliminate the need for a Creator?</a:t>
            </a:r>
            <a:endParaRPr sz="3800">
              <a:latin typeface="Garamond"/>
              <a:ea typeface="Garamond"/>
              <a:cs typeface="Garamond"/>
              <a:sym typeface="Garamond"/>
            </a:endParaRPr>
          </a:p>
          <a:p>
            <a:pPr indent="0" lvl="0" marL="0" rtl="0" algn="l">
              <a:lnSpc>
                <a:spcPct val="90000"/>
              </a:lnSpc>
              <a:spcBef>
                <a:spcPts val="800"/>
              </a:spcBef>
              <a:spcAft>
                <a:spcPts val="0"/>
              </a:spcAft>
              <a:buClr>
                <a:schemeClr val="dk1"/>
              </a:buClr>
              <a:buSzPts val="2100"/>
              <a:buNone/>
            </a:pPr>
            <a:r>
              <a:t/>
            </a:r>
            <a:endParaRPr/>
          </a:p>
        </p:txBody>
      </p:sp>
      <p:pic>
        <p:nvPicPr>
          <p:cNvPr descr="The McGrath Institute for Church Life - ThinkND" id="146" name="Google Shape;146;p27"/>
          <p:cNvPicPr preferRelativeResize="0"/>
          <p:nvPr/>
        </p:nvPicPr>
        <p:blipFill rotWithShape="1">
          <a:blip r:embed="rId3">
            <a:alphaModFix/>
          </a:blip>
          <a:srcRect b="0" l="0" r="0" t="0"/>
          <a:stretch/>
        </p:blipFill>
        <p:spPr>
          <a:xfrm>
            <a:off x="7772398" y="4519875"/>
            <a:ext cx="1371600" cy="4572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id="391" name="Google Shape;391;p54"/>
          <p:cNvPicPr preferRelativeResize="0"/>
          <p:nvPr/>
        </p:nvPicPr>
        <p:blipFill>
          <a:blip r:embed="rId3">
            <a:alphaModFix/>
          </a:blip>
          <a:stretch>
            <a:fillRect/>
          </a:stretch>
        </p:blipFill>
        <p:spPr>
          <a:xfrm>
            <a:off x="4872200" y="1336863"/>
            <a:ext cx="3820975" cy="3820975"/>
          </a:xfrm>
          <a:prstGeom prst="rect">
            <a:avLst/>
          </a:prstGeom>
          <a:noFill/>
          <a:ln>
            <a:noFill/>
          </a:ln>
        </p:spPr>
      </p:pic>
      <p:sp>
        <p:nvSpPr>
          <p:cNvPr id="392" name="Google Shape;392;p54"/>
          <p:cNvSpPr txBox="1"/>
          <p:nvPr>
            <p:ph type="title"/>
          </p:nvPr>
        </p:nvSpPr>
        <p:spPr>
          <a:xfrm>
            <a:off x="311700" y="445025"/>
            <a:ext cx="8520600" cy="10170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Garamond"/>
                <a:ea typeface="Garamond"/>
                <a:cs typeface="Garamond"/>
                <a:sym typeface="Garamond"/>
              </a:rPr>
              <a:t>How precise did the temperature of the Big Bang explosion need to be to support a universe with life?</a:t>
            </a:r>
            <a:endParaRPr>
              <a:latin typeface="Garamond"/>
              <a:ea typeface="Garamond"/>
              <a:cs typeface="Garamond"/>
              <a:sym typeface="Garamond"/>
            </a:endParaRPr>
          </a:p>
        </p:txBody>
      </p:sp>
      <p:pic>
        <p:nvPicPr>
          <p:cNvPr id="393" name="Google Shape;393;p54"/>
          <p:cNvPicPr preferRelativeResize="0"/>
          <p:nvPr/>
        </p:nvPicPr>
        <p:blipFill>
          <a:blip r:embed="rId4">
            <a:alphaModFix/>
          </a:blip>
          <a:stretch>
            <a:fillRect/>
          </a:stretch>
        </p:blipFill>
        <p:spPr>
          <a:xfrm>
            <a:off x="1095825" y="1834100"/>
            <a:ext cx="2826500" cy="2826500"/>
          </a:xfrm>
          <a:prstGeom prst="rect">
            <a:avLst/>
          </a:prstGeom>
          <a:noFill/>
          <a:ln>
            <a:noFill/>
          </a:ln>
        </p:spPr>
      </p:pic>
      <p:pic>
        <p:nvPicPr>
          <p:cNvPr descr="The McGrath Institute for Church Life - ThinkND" id="394" name="Google Shape;394;p54"/>
          <p:cNvPicPr preferRelativeResize="0"/>
          <p:nvPr/>
        </p:nvPicPr>
        <p:blipFill rotWithShape="1">
          <a:blip r:embed="rId5">
            <a:alphaModFix/>
          </a:blip>
          <a:srcRect b="0" l="0" r="0" t="0"/>
          <a:stretch/>
        </p:blipFill>
        <p:spPr>
          <a:xfrm>
            <a:off x="7772398" y="4519875"/>
            <a:ext cx="1371600" cy="457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114300" rtl="0" algn="l">
              <a:lnSpc>
                <a:spcPct val="115000"/>
              </a:lnSpc>
              <a:spcBef>
                <a:spcPts val="0"/>
              </a:spcBef>
              <a:spcAft>
                <a:spcPts val="0"/>
              </a:spcAft>
              <a:buClr>
                <a:schemeClr val="dk1"/>
              </a:buClr>
              <a:buSzPct val="45833"/>
              <a:buFont typeface="Arial"/>
              <a:buNone/>
            </a:pPr>
            <a:r>
              <a:rPr lang="en" sz="2400">
                <a:latin typeface="Times New Roman"/>
                <a:ea typeface="Times New Roman"/>
                <a:cs typeface="Times New Roman"/>
                <a:sym typeface="Times New Roman"/>
              </a:rPr>
              <a:t>Dr. Chris Baglow, </a:t>
            </a:r>
            <a:r>
              <a:rPr i="1" lang="en" sz="2400">
                <a:latin typeface="Times New Roman"/>
                <a:ea typeface="Times New Roman"/>
                <a:cs typeface="Times New Roman"/>
                <a:sym typeface="Times New Roman"/>
              </a:rPr>
              <a:t>Faith, Science, and Reason</a:t>
            </a:r>
            <a:endParaRPr/>
          </a:p>
        </p:txBody>
      </p:sp>
      <p:sp>
        <p:nvSpPr>
          <p:cNvPr id="400" name="Google Shape;400;p5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114300" rtl="0" algn="l">
              <a:spcBef>
                <a:spcPts val="0"/>
              </a:spcBef>
              <a:spcAft>
                <a:spcPts val="0"/>
              </a:spcAft>
              <a:buNone/>
            </a:pPr>
            <a:r>
              <a:rPr lang="en" sz="2400">
                <a:solidFill>
                  <a:schemeClr val="dk1"/>
                </a:solidFill>
                <a:latin typeface="Times New Roman"/>
                <a:ea typeface="Times New Roman"/>
                <a:cs typeface="Times New Roman"/>
                <a:sym typeface="Times New Roman"/>
              </a:rPr>
              <a:t>“For the Big Bang to happen in such a way that life as we know it could result, the ‘dial’ had to be set not to an accuracy of a hundredth of a degree, or a millionth, or even a billionth, but to </a:t>
            </a:r>
            <a:r>
              <a:rPr i="1" lang="en" sz="2400">
                <a:solidFill>
                  <a:schemeClr val="dk1"/>
                </a:solidFill>
                <a:latin typeface="Times New Roman"/>
                <a:ea typeface="Times New Roman"/>
                <a:cs typeface="Times New Roman"/>
                <a:sym typeface="Times New Roman"/>
              </a:rPr>
              <a:t>thirty decimal places</a:t>
            </a:r>
            <a:r>
              <a:rPr lang="en" sz="2400">
                <a:solidFill>
                  <a:schemeClr val="dk1"/>
                </a:solidFill>
                <a:latin typeface="Times New Roman"/>
                <a:ea typeface="Times New Roman"/>
                <a:cs typeface="Times New Roman"/>
                <a:sym typeface="Times New Roman"/>
              </a:rPr>
              <a:t>, that is, to </a:t>
            </a:r>
            <a:r>
              <a:rPr b="1" lang="en" sz="2400">
                <a:solidFill>
                  <a:schemeClr val="dk1"/>
                </a:solidFill>
                <a:latin typeface="Times New Roman"/>
                <a:ea typeface="Times New Roman"/>
                <a:cs typeface="Times New Roman"/>
                <a:sym typeface="Times New Roman"/>
              </a:rPr>
              <a:t>0.000000000000000000000000000001</a:t>
            </a:r>
            <a:r>
              <a:rPr lang="en" sz="2400">
                <a:solidFill>
                  <a:schemeClr val="dk1"/>
                </a:solidFill>
                <a:latin typeface="Times New Roman"/>
                <a:ea typeface="Times New Roman"/>
                <a:cs typeface="Times New Roman"/>
                <a:sym typeface="Times New Roman"/>
              </a:rPr>
              <a:t> of a degree. Otherwise, this ‘cake’ – this universe that was able to bring forth living things – would have been ruined. The balance necessary for our life-producing universe was so exact that it is unbelievably improbable. And yet exactly what needed to happen </a:t>
            </a:r>
            <a:r>
              <a:rPr i="1" lang="en" sz="2400">
                <a:solidFill>
                  <a:schemeClr val="dk1"/>
                </a:solidFill>
                <a:latin typeface="Times New Roman"/>
                <a:ea typeface="Times New Roman"/>
                <a:cs typeface="Times New Roman"/>
                <a:sym typeface="Times New Roman"/>
              </a:rPr>
              <a:t>did</a:t>
            </a:r>
            <a:r>
              <a:rPr lang="en" sz="2400">
                <a:solidFill>
                  <a:schemeClr val="dk1"/>
                </a:solidFill>
                <a:latin typeface="Times New Roman"/>
                <a:ea typeface="Times New Roman"/>
                <a:cs typeface="Times New Roman"/>
                <a:sym typeface="Times New Roman"/>
              </a:rPr>
              <a:t> happen.”</a:t>
            </a:r>
            <a:endParaRPr sz="2200">
              <a:solidFill>
                <a:schemeClr val="dk1"/>
              </a:solidFill>
              <a:latin typeface="Times New Roman"/>
              <a:ea typeface="Times New Roman"/>
              <a:cs typeface="Times New Roman"/>
              <a:sym typeface="Times New Roman"/>
            </a:endParaRPr>
          </a:p>
        </p:txBody>
      </p:sp>
      <p:pic>
        <p:nvPicPr>
          <p:cNvPr descr="The McGrath Institute for Church Life - ThinkND" id="401" name="Google Shape;401;p55"/>
          <p:cNvPicPr preferRelativeResize="0"/>
          <p:nvPr/>
        </p:nvPicPr>
        <p:blipFill rotWithShape="1">
          <a:blip r:embed="rId3">
            <a:alphaModFix/>
          </a:blip>
          <a:srcRect b="0" l="0" r="0" t="0"/>
          <a:stretch/>
        </p:blipFill>
        <p:spPr>
          <a:xfrm>
            <a:off x="7772398" y="4519875"/>
            <a:ext cx="1371600" cy="4572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5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407" name="Google Shape;407;p5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408" name="Google Shape;408;p56"/>
          <p:cNvPicPr preferRelativeResize="0"/>
          <p:nvPr/>
        </p:nvPicPr>
        <p:blipFill rotWithShape="1">
          <a:blip r:embed="rId3">
            <a:alphaModFix/>
          </a:blip>
          <a:srcRect b="17031" l="0" r="0" t="7972"/>
          <a:stretch/>
        </p:blipFill>
        <p:spPr>
          <a:xfrm>
            <a:off x="0" y="0"/>
            <a:ext cx="9144003" cy="5143500"/>
          </a:xfrm>
          <a:prstGeom prst="rect">
            <a:avLst/>
          </a:prstGeom>
          <a:noFill/>
          <a:ln>
            <a:noFill/>
          </a:ln>
        </p:spPr>
      </p:pic>
      <p:pic>
        <p:nvPicPr>
          <p:cNvPr id="409" name="Google Shape;409;p56"/>
          <p:cNvPicPr preferRelativeResize="0"/>
          <p:nvPr/>
        </p:nvPicPr>
        <p:blipFill>
          <a:blip r:embed="rId4">
            <a:alphaModFix amt="46000"/>
          </a:blip>
          <a:stretch>
            <a:fillRect/>
          </a:stretch>
        </p:blipFill>
        <p:spPr>
          <a:xfrm>
            <a:off x="347700" y="1545450"/>
            <a:ext cx="8448600" cy="2052600"/>
          </a:xfrm>
          <a:prstGeom prst="rect">
            <a:avLst/>
          </a:prstGeom>
          <a:noFill/>
          <a:ln>
            <a:noFill/>
          </a:ln>
        </p:spPr>
      </p:pic>
      <p:sp>
        <p:nvSpPr>
          <p:cNvPr id="410" name="Google Shape;410;p56"/>
          <p:cNvSpPr txBox="1"/>
          <p:nvPr/>
        </p:nvSpPr>
        <p:spPr>
          <a:xfrm>
            <a:off x="791850" y="1694400"/>
            <a:ext cx="7560300" cy="1754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400">
                <a:solidFill>
                  <a:schemeClr val="lt1"/>
                </a:solidFill>
                <a:latin typeface="Garamond"/>
                <a:ea typeface="Garamond"/>
                <a:cs typeface="Garamond"/>
                <a:sym typeface="Garamond"/>
              </a:rPr>
              <a:t>Strong Nuclear Force </a:t>
            </a:r>
            <a:endParaRPr sz="3400">
              <a:solidFill>
                <a:schemeClr val="lt1"/>
              </a:solidFill>
              <a:latin typeface="Garamond"/>
              <a:ea typeface="Garamond"/>
              <a:cs typeface="Garamond"/>
              <a:sym typeface="Garamond"/>
            </a:endParaRPr>
          </a:p>
          <a:p>
            <a:pPr indent="0" lvl="0" marL="0" rtl="0" algn="ctr">
              <a:spcBef>
                <a:spcPts val="0"/>
              </a:spcBef>
              <a:spcAft>
                <a:spcPts val="0"/>
              </a:spcAft>
              <a:buNone/>
            </a:pPr>
            <a:r>
              <a:rPr lang="en" sz="3400">
                <a:solidFill>
                  <a:schemeClr val="lt1"/>
                </a:solidFill>
                <a:latin typeface="Garamond"/>
                <a:ea typeface="Garamond"/>
                <a:cs typeface="Garamond"/>
                <a:sym typeface="Garamond"/>
              </a:rPr>
              <a:t>&amp; </a:t>
            </a:r>
            <a:endParaRPr sz="3400">
              <a:solidFill>
                <a:schemeClr val="lt1"/>
              </a:solidFill>
              <a:latin typeface="Garamond"/>
              <a:ea typeface="Garamond"/>
              <a:cs typeface="Garamond"/>
              <a:sym typeface="Garamond"/>
            </a:endParaRPr>
          </a:p>
          <a:p>
            <a:pPr indent="0" lvl="0" marL="0" rtl="0" algn="ctr">
              <a:spcBef>
                <a:spcPts val="0"/>
              </a:spcBef>
              <a:spcAft>
                <a:spcPts val="0"/>
              </a:spcAft>
              <a:buNone/>
            </a:pPr>
            <a:r>
              <a:rPr lang="en" sz="3400">
                <a:solidFill>
                  <a:schemeClr val="lt1"/>
                </a:solidFill>
                <a:latin typeface="Garamond"/>
                <a:ea typeface="Garamond"/>
                <a:cs typeface="Garamond"/>
                <a:sym typeface="Garamond"/>
              </a:rPr>
              <a:t>the Elements of the Universe</a:t>
            </a:r>
            <a:endParaRPr sz="3400">
              <a:solidFill>
                <a:schemeClr val="lt1"/>
              </a:solidFill>
              <a:latin typeface="Garamond"/>
              <a:ea typeface="Garamond"/>
              <a:cs typeface="Garamond"/>
              <a:sym typeface="Garamond"/>
            </a:endParaRPr>
          </a:p>
        </p:txBody>
      </p:sp>
      <p:pic>
        <p:nvPicPr>
          <p:cNvPr descr="The McGrath Institute for Church Life - ThinkND" id="411" name="Google Shape;411;p56"/>
          <p:cNvPicPr preferRelativeResize="0"/>
          <p:nvPr/>
        </p:nvPicPr>
        <p:blipFill rotWithShape="1">
          <a:blip r:embed="rId5">
            <a:alphaModFix/>
          </a:blip>
          <a:srcRect b="0" l="0" r="0" t="0"/>
          <a:stretch/>
        </p:blipFill>
        <p:spPr>
          <a:xfrm>
            <a:off x="7772398" y="4519875"/>
            <a:ext cx="1371600" cy="4572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5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417" name="Google Shape;417;p5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descr="Dr. Jennifer Wiseman is an internationally recognized astrophysicist. The Purposeful Universe had the pleasure of interviewing Dr. Wiseman about her perspective on the cosmos and her career, which has been largely focused on the formation of stars and galaxies.&#10;&#10;The Life Cycle of Stars&#10;In this video, Dr. Wiseman explains how the very first stars were formed after the big bang, and how their life cycles affect the formation of stars and galaxies today.&#10;&#10;Telescopes as Time Machines&#10;Dr. Wiseman works on some of the most advanced telescopes in the world that can travel up to billions of light-years away to study the galaxies of the past. Watch to learn about how these telescopes work and what kinds of information they will bring home.&#10;&#10;How Do We Fit into The Universe?&#10;While Dr. Wiseman is incredibly knowledgeable about intricate cosmology of the universe, she has a strong philosophical framework that grounds her scientific curiosity. This sense of purpose beyond the observable universe drives her career in astrophysics, with a humbling and inspiring gratitude.&#10;&#10;Subscribe for new videos every week! &#10;&#10;Instagram: https://www.instagram.com/purposeful_universe/&#10;Facebook: https://www.facebook.com/purposefuluniverse&#10;Twitter: https://twitter.com/purposeful_u&#10;Sign up for email updates: https://www.purposefuluniverse.com/email-subscribe/&#10;&#10;SyncID: MB01WMRKGIYDNTN" id="418" name="Google Shape;418;p57" title="Dr. Jennifer Wiseman: We Are Made Of Stardust">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8"/>
                                        </p:tgtEl>
                                        <p:attrNameLst>
                                          <p:attrName>style.visibility</p:attrName>
                                        </p:attrNameLst>
                                      </p:cBhvr>
                                      <p:to>
                                        <p:strVal val="visible"/>
                                      </p:to>
                                    </p:set>
                                    <p:animEffect filter="fade" transition="in">
                                      <p:cBhvr>
                                        <p:cTn dur="1000"/>
                                        <p:tgtEl>
                                          <p:spTgt spid="4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pic>
        <p:nvPicPr>
          <p:cNvPr descr="The McGrath Institute for Church Life - ThinkND" id="423" name="Google Shape;423;p58"/>
          <p:cNvPicPr preferRelativeResize="0"/>
          <p:nvPr/>
        </p:nvPicPr>
        <p:blipFill rotWithShape="1">
          <a:blip r:embed="rId3">
            <a:alphaModFix/>
          </a:blip>
          <a:srcRect b="0" l="0" r="0" t="0"/>
          <a:stretch/>
        </p:blipFill>
        <p:spPr>
          <a:xfrm>
            <a:off x="7772398" y="4519875"/>
            <a:ext cx="1371600" cy="457200"/>
          </a:xfrm>
          <a:prstGeom prst="rect">
            <a:avLst/>
          </a:prstGeom>
          <a:noFill/>
          <a:ln>
            <a:noFill/>
          </a:ln>
        </p:spPr>
      </p:pic>
      <p:pic>
        <p:nvPicPr>
          <p:cNvPr id="424" name="Google Shape;424;p58"/>
          <p:cNvPicPr preferRelativeResize="0"/>
          <p:nvPr/>
        </p:nvPicPr>
        <p:blipFill>
          <a:blip r:embed="rId4">
            <a:alphaModFix/>
          </a:blip>
          <a:stretch>
            <a:fillRect/>
          </a:stretch>
        </p:blipFill>
        <p:spPr>
          <a:xfrm>
            <a:off x="303200" y="375637"/>
            <a:ext cx="4268801" cy="4392226"/>
          </a:xfrm>
          <a:prstGeom prst="rect">
            <a:avLst/>
          </a:prstGeom>
          <a:noFill/>
          <a:ln>
            <a:noFill/>
          </a:ln>
        </p:spPr>
      </p:pic>
      <p:sp>
        <p:nvSpPr>
          <p:cNvPr id="425" name="Google Shape;425;p58"/>
          <p:cNvSpPr txBox="1"/>
          <p:nvPr/>
        </p:nvSpPr>
        <p:spPr>
          <a:xfrm>
            <a:off x="4572000" y="486525"/>
            <a:ext cx="4041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latin typeface="Garamond"/>
                <a:ea typeface="Garamond"/>
                <a:cs typeface="Garamond"/>
                <a:sym typeface="Garamond"/>
              </a:rPr>
              <a:t>Strong Nuclear Force</a:t>
            </a:r>
            <a:endParaRPr sz="3000">
              <a:latin typeface="Garamond"/>
              <a:ea typeface="Garamond"/>
              <a:cs typeface="Garamond"/>
              <a:sym typeface="Garamond"/>
            </a:endParaRPr>
          </a:p>
        </p:txBody>
      </p:sp>
      <p:sp>
        <p:nvSpPr>
          <p:cNvPr id="426" name="Google Shape;426;p58"/>
          <p:cNvSpPr txBox="1"/>
          <p:nvPr/>
        </p:nvSpPr>
        <p:spPr>
          <a:xfrm>
            <a:off x="4572000" y="1133025"/>
            <a:ext cx="4328700" cy="3712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300">
                <a:solidFill>
                  <a:schemeClr val="dk1"/>
                </a:solidFill>
                <a:latin typeface="Times New Roman"/>
                <a:ea typeface="Times New Roman"/>
                <a:cs typeface="Times New Roman"/>
                <a:sym typeface="Times New Roman"/>
              </a:rPr>
              <a:t>The attractive force that causes protons and neutrons to stick together to form an atomic nucleus; it is the atomic force of atoms.</a:t>
            </a:r>
            <a:br>
              <a:rPr lang="en" sz="1300">
                <a:solidFill>
                  <a:schemeClr val="dk1"/>
                </a:solidFill>
                <a:latin typeface="Times New Roman"/>
                <a:ea typeface="Times New Roman"/>
                <a:cs typeface="Times New Roman"/>
                <a:sym typeface="Times New Roman"/>
              </a:rPr>
            </a:br>
            <a:endParaRPr sz="6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300">
                <a:solidFill>
                  <a:schemeClr val="dk1"/>
                </a:solidFill>
                <a:latin typeface="Times New Roman"/>
                <a:ea typeface="Times New Roman"/>
                <a:cs typeface="Times New Roman"/>
                <a:sym typeface="Times New Roman"/>
              </a:rPr>
              <a:t>“Scientists [have] discovered that the strength of this force is… ‘fine-tuned’ in such a way as to make life possible. If it were only a few percent weaker, then protons and neutrons could not stick together; if it were only a few perfect stronger, then the fusion processes in stars would be able to happen in a completely different way that would allow them to burn hundreds of times faster than they do. In the first case, the building blocks of life would never have formed; in the second, the sun (and other stars) would have burned out so quickly that there would not have been time for living organisms to evolve. This force </a:t>
            </a:r>
            <a:r>
              <a:rPr i="1" lang="en" sz="1300">
                <a:solidFill>
                  <a:schemeClr val="dk1"/>
                </a:solidFill>
                <a:latin typeface="Times New Roman"/>
                <a:ea typeface="Times New Roman"/>
                <a:cs typeface="Times New Roman"/>
                <a:sym typeface="Times New Roman"/>
              </a:rPr>
              <a:t>in </a:t>
            </a:r>
            <a:r>
              <a:rPr lang="en" sz="1300">
                <a:solidFill>
                  <a:schemeClr val="dk1"/>
                </a:solidFill>
                <a:latin typeface="Times New Roman"/>
                <a:ea typeface="Times New Roman"/>
                <a:cs typeface="Times New Roman"/>
                <a:sym typeface="Times New Roman"/>
              </a:rPr>
              <a:t>us seems to be </a:t>
            </a:r>
            <a:r>
              <a:rPr i="1" lang="en" sz="1300">
                <a:solidFill>
                  <a:schemeClr val="dk1"/>
                </a:solidFill>
                <a:latin typeface="Times New Roman"/>
                <a:ea typeface="Times New Roman"/>
                <a:cs typeface="Times New Roman"/>
                <a:sym typeface="Times New Roman"/>
              </a:rPr>
              <a:t>for</a:t>
            </a:r>
            <a:r>
              <a:rPr lang="en" sz="1300">
                <a:solidFill>
                  <a:schemeClr val="dk1"/>
                </a:solidFill>
                <a:latin typeface="Times New Roman"/>
                <a:ea typeface="Times New Roman"/>
                <a:cs typeface="Times New Roman"/>
                <a:sym typeface="Times New Roman"/>
              </a:rPr>
              <a:t> us.”</a:t>
            </a:r>
            <a:endParaRPr sz="130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300">
                <a:solidFill>
                  <a:schemeClr val="dk1"/>
                </a:solidFill>
                <a:latin typeface="Times New Roman"/>
                <a:ea typeface="Times New Roman"/>
                <a:cs typeface="Times New Roman"/>
                <a:sym typeface="Times New Roman"/>
              </a:rPr>
              <a:t>	- Christopher Baglow</a:t>
            </a:r>
            <a:endParaRPr sz="1300">
              <a:solidFill>
                <a:schemeClr val="dk1"/>
              </a:solidFill>
              <a:latin typeface="Times New Roman"/>
              <a:ea typeface="Times New Roman"/>
              <a:cs typeface="Times New Roman"/>
              <a:sym typeface="Times New Roman"/>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59"/>
          <p:cNvSpPr txBox="1"/>
          <p:nvPr>
            <p:ph type="ctrTitle"/>
          </p:nvPr>
        </p:nvSpPr>
        <p:spPr>
          <a:xfrm>
            <a:off x="1039175" y="1300825"/>
            <a:ext cx="6780900" cy="2358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4800">
                <a:solidFill>
                  <a:srgbClr val="01153F"/>
                </a:solidFill>
                <a:latin typeface="Garamond"/>
                <a:ea typeface="Garamond"/>
                <a:cs typeface="Garamond"/>
                <a:sym typeface="Garamond"/>
              </a:rPr>
              <a:t>Could all the </a:t>
            </a:r>
            <a:endParaRPr sz="4800">
              <a:solidFill>
                <a:srgbClr val="01153F"/>
              </a:solidFill>
              <a:latin typeface="Garamond"/>
              <a:ea typeface="Garamond"/>
              <a:cs typeface="Garamond"/>
              <a:sym typeface="Garamond"/>
            </a:endParaRPr>
          </a:p>
          <a:p>
            <a:pPr indent="0" lvl="0" marL="0" rtl="0" algn="ctr">
              <a:spcBef>
                <a:spcPts val="0"/>
              </a:spcBef>
              <a:spcAft>
                <a:spcPts val="0"/>
              </a:spcAft>
              <a:buSzPts val="990"/>
              <a:buNone/>
            </a:pPr>
            <a:r>
              <a:rPr lang="en" sz="4800">
                <a:solidFill>
                  <a:srgbClr val="01153F"/>
                </a:solidFill>
                <a:latin typeface="Garamond"/>
                <a:ea typeface="Garamond"/>
                <a:cs typeface="Garamond"/>
                <a:sym typeface="Garamond"/>
              </a:rPr>
              <a:t>“anthropic coincidences” really </a:t>
            </a:r>
            <a:r>
              <a:rPr i="1" lang="en" sz="4800">
                <a:solidFill>
                  <a:srgbClr val="01153F"/>
                </a:solidFill>
                <a:latin typeface="Garamond"/>
                <a:ea typeface="Garamond"/>
                <a:cs typeface="Garamond"/>
                <a:sym typeface="Garamond"/>
              </a:rPr>
              <a:t>just</a:t>
            </a:r>
            <a:r>
              <a:rPr lang="en" sz="4800">
                <a:solidFill>
                  <a:srgbClr val="01153F"/>
                </a:solidFill>
                <a:latin typeface="Garamond"/>
                <a:ea typeface="Garamond"/>
                <a:cs typeface="Garamond"/>
                <a:sym typeface="Garamond"/>
              </a:rPr>
              <a:t> be coincidences?</a:t>
            </a:r>
            <a:endParaRPr sz="4800">
              <a:solidFill>
                <a:srgbClr val="01153F"/>
              </a:solidFill>
              <a:latin typeface="Garamond"/>
              <a:ea typeface="Garamond"/>
              <a:cs typeface="Garamond"/>
              <a:sym typeface="Garamond"/>
            </a:endParaRPr>
          </a:p>
        </p:txBody>
      </p:sp>
      <p:pic>
        <p:nvPicPr>
          <p:cNvPr descr="The McGrath Institute for Church Life - ThinkND" id="432" name="Google Shape;432;p59"/>
          <p:cNvPicPr preferRelativeResize="0"/>
          <p:nvPr/>
        </p:nvPicPr>
        <p:blipFill rotWithShape="1">
          <a:blip r:embed="rId3">
            <a:alphaModFix/>
          </a:blip>
          <a:srcRect b="0" l="0" r="0" t="0"/>
          <a:stretch/>
        </p:blipFill>
        <p:spPr>
          <a:xfrm>
            <a:off x="7772398" y="4519875"/>
            <a:ext cx="1371600" cy="4572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id="437" name="Google Shape;437;p60"/>
          <p:cNvPicPr preferRelativeResize="0"/>
          <p:nvPr/>
        </p:nvPicPr>
        <p:blipFill rotWithShape="1">
          <a:blip r:embed="rId3">
            <a:alphaModFix/>
          </a:blip>
          <a:srcRect b="0" l="19514" r="20124" t="0"/>
          <a:stretch/>
        </p:blipFill>
        <p:spPr>
          <a:xfrm>
            <a:off x="140375" y="298975"/>
            <a:ext cx="3577600" cy="4445351"/>
          </a:xfrm>
          <a:prstGeom prst="rect">
            <a:avLst/>
          </a:prstGeom>
          <a:noFill/>
          <a:ln>
            <a:noFill/>
          </a:ln>
        </p:spPr>
      </p:pic>
      <p:sp>
        <p:nvSpPr>
          <p:cNvPr id="438" name="Google Shape;438;p60"/>
          <p:cNvSpPr txBox="1"/>
          <p:nvPr>
            <p:ph idx="1" type="body"/>
          </p:nvPr>
        </p:nvSpPr>
        <p:spPr>
          <a:xfrm>
            <a:off x="3956250" y="185450"/>
            <a:ext cx="5053800" cy="462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1153F"/>
                </a:solidFill>
                <a:latin typeface="Garamond"/>
                <a:ea typeface="Garamond"/>
                <a:cs typeface="Garamond"/>
                <a:sym typeface="Garamond"/>
              </a:rPr>
              <a:t>“Let us go back to the oven analogy, except now let us imagine the laws of physics are like a device with a large number of switches, knobs, and dials that control various features of the universe. One switch would turn on and off the force of electromagnetism; one dial would set the strength of that force, another dial would control the control the mass of the electron, and so forth”</a:t>
            </a:r>
            <a:endParaRPr sz="3000">
              <a:solidFill>
                <a:srgbClr val="01153F"/>
              </a:solidFill>
              <a:latin typeface="Garamond"/>
              <a:ea typeface="Garamond"/>
              <a:cs typeface="Garamond"/>
              <a:sym typeface="Garamond"/>
            </a:endParaRPr>
          </a:p>
        </p:txBody>
      </p:sp>
      <p:pic>
        <p:nvPicPr>
          <p:cNvPr descr="The McGrath Institute for Church Life - ThinkND" id="439" name="Google Shape;439;p60"/>
          <p:cNvPicPr preferRelativeResize="0"/>
          <p:nvPr/>
        </p:nvPicPr>
        <p:blipFill rotWithShape="1">
          <a:blip r:embed="rId4">
            <a:alphaModFix/>
          </a:blip>
          <a:srcRect b="0" l="0" r="0" t="0"/>
          <a:stretch/>
        </p:blipFill>
        <p:spPr>
          <a:xfrm>
            <a:off x="7772398" y="4519875"/>
            <a:ext cx="1371600" cy="4572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61"/>
          <p:cNvSpPr txBox="1"/>
          <p:nvPr>
            <p:ph idx="1" type="body"/>
          </p:nvPr>
        </p:nvSpPr>
        <p:spPr>
          <a:xfrm>
            <a:off x="3956250" y="346975"/>
            <a:ext cx="4768200" cy="446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1153F"/>
                </a:solidFill>
                <a:latin typeface="Garamond"/>
                <a:ea typeface="Garamond"/>
                <a:cs typeface="Garamond"/>
                <a:sym typeface="Garamond"/>
              </a:rPr>
              <a:t>“If all those switches and dials have to be set to just the right positions–some of them to fantastic accuracy–in order for life to appear, and we indeed find them set that way, is that not pretty strong evidence for a Creator who had the intention of creating a world with life in it?”</a:t>
            </a:r>
            <a:endParaRPr sz="3600">
              <a:solidFill>
                <a:srgbClr val="01153F"/>
              </a:solidFill>
              <a:latin typeface="Garamond"/>
              <a:ea typeface="Garamond"/>
              <a:cs typeface="Garamond"/>
              <a:sym typeface="Garamond"/>
            </a:endParaRPr>
          </a:p>
        </p:txBody>
      </p:sp>
      <p:pic>
        <p:nvPicPr>
          <p:cNvPr descr="The McGrath Institute for Church Life - ThinkND" id="445" name="Google Shape;445;p61"/>
          <p:cNvPicPr preferRelativeResize="0"/>
          <p:nvPr/>
        </p:nvPicPr>
        <p:blipFill rotWithShape="1">
          <a:blip r:embed="rId3">
            <a:alphaModFix/>
          </a:blip>
          <a:srcRect b="0" l="0" r="0" t="0"/>
          <a:stretch/>
        </p:blipFill>
        <p:spPr>
          <a:xfrm>
            <a:off x="7772398" y="4519875"/>
            <a:ext cx="1371600" cy="457200"/>
          </a:xfrm>
          <a:prstGeom prst="rect">
            <a:avLst/>
          </a:prstGeom>
          <a:noFill/>
          <a:ln>
            <a:noFill/>
          </a:ln>
        </p:spPr>
      </p:pic>
      <p:pic>
        <p:nvPicPr>
          <p:cNvPr id="446" name="Google Shape;446;p61"/>
          <p:cNvPicPr preferRelativeResize="0"/>
          <p:nvPr/>
        </p:nvPicPr>
        <p:blipFill rotWithShape="1">
          <a:blip r:embed="rId4">
            <a:alphaModFix/>
          </a:blip>
          <a:srcRect b="0" l="20727" r="20639" t="0"/>
          <a:stretch/>
        </p:blipFill>
        <p:spPr>
          <a:xfrm>
            <a:off x="177850" y="266213"/>
            <a:ext cx="3492874" cy="446777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62"/>
          <p:cNvSpPr/>
          <p:nvPr/>
        </p:nvSpPr>
        <p:spPr>
          <a:xfrm>
            <a:off x="0" y="0"/>
            <a:ext cx="3835200" cy="5143500"/>
          </a:xfrm>
          <a:prstGeom prst="rect">
            <a:avLst/>
          </a:prstGeom>
          <a:solidFill>
            <a:srgbClr val="01153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62"/>
          <p:cNvSpPr txBox="1"/>
          <p:nvPr>
            <p:ph type="title"/>
          </p:nvPr>
        </p:nvSpPr>
        <p:spPr>
          <a:xfrm>
            <a:off x="0" y="426125"/>
            <a:ext cx="3835200" cy="1445400"/>
          </a:xfrm>
          <a:prstGeom prst="rect">
            <a:avLst/>
          </a:prstGeom>
          <a:solidFill>
            <a:srgbClr val="D4A52C"/>
          </a:solidFill>
        </p:spPr>
        <p:txBody>
          <a:bodyPr anchorCtr="0" anchor="ctr" bIns="91425" lIns="91425" spcFirstLastPara="1" rIns="91425" wrap="square" tIns="91425">
            <a:normAutofit/>
          </a:bodyPr>
          <a:lstStyle/>
          <a:p>
            <a:pPr indent="0" lvl="0" marL="228600" rtl="0" algn="l">
              <a:spcBef>
                <a:spcPts val="0"/>
              </a:spcBef>
              <a:spcAft>
                <a:spcPts val="0"/>
              </a:spcAft>
              <a:buNone/>
            </a:pPr>
            <a:r>
              <a:rPr lang="en" sz="3200">
                <a:solidFill>
                  <a:srgbClr val="01153F"/>
                </a:solidFill>
                <a:latin typeface="Garamond"/>
                <a:ea typeface="Garamond"/>
                <a:cs typeface="Garamond"/>
                <a:sym typeface="Garamond"/>
              </a:rPr>
              <a:t>Roger Penrose</a:t>
            </a:r>
            <a:endParaRPr sz="3200">
              <a:solidFill>
                <a:srgbClr val="01153F"/>
              </a:solidFill>
              <a:latin typeface="Garamond"/>
              <a:ea typeface="Garamond"/>
              <a:cs typeface="Garamond"/>
              <a:sym typeface="Garamond"/>
            </a:endParaRPr>
          </a:p>
          <a:p>
            <a:pPr indent="0" lvl="0" marL="228600" rtl="0" algn="l">
              <a:spcBef>
                <a:spcPts val="0"/>
              </a:spcBef>
              <a:spcAft>
                <a:spcPts val="0"/>
              </a:spcAft>
              <a:buNone/>
            </a:pPr>
            <a:r>
              <a:rPr lang="en" sz="2000">
                <a:solidFill>
                  <a:srgbClr val="01153F"/>
                </a:solidFill>
                <a:latin typeface="Garamond"/>
                <a:ea typeface="Garamond"/>
                <a:cs typeface="Garamond"/>
                <a:sym typeface="Garamond"/>
              </a:rPr>
              <a:t>Mathematical Physicist</a:t>
            </a:r>
            <a:endParaRPr sz="2000">
              <a:solidFill>
                <a:srgbClr val="01153F"/>
              </a:solidFill>
              <a:latin typeface="Garamond"/>
              <a:ea typeface="Garamond"/>
              <a:cs typeface="Garamond"/>
              <a:sym typeface="Garamond"/>
            </a:endParaRPr>
          </a:p>
          <a:p>
            <a:pPr indent="0" lvl="0" marL="228600" rtl="0" algn="l">
              <a:spcBef>
                <a:spcPts val="0"/>
              </a:spcBef>
              <a:spcAft>
                <a:spcPts val="0"/>
              </a:spcAft>
              <a:buNone/>
            </a:pPr>
            <a:r>
              <a:rPr lang="en" sz="2000">
                <a:solidFill>
                  <a:srgbClr val="01153F"/>
                </a:solidFill>
                <a:latin typeface="Garamond"/>
                <a:ea typeface="Garamond"/>
                <a:cs typeface="Garamond"/>
                <a:sym typeface="Garamond"/>
              </a:rPr>
              <a:t>Oxford Scholar</a:t>
            </a:r>
            <a:endParaRPr sz="2000">
              <a:solidFill>
                <a:srgbClr val="01153F"/>
              </a:solidFill>
              <a:latin typeface="Garamond"/>
              <a:ea typeface="Garamond"/>
              <a:cs typeface="Garamond"/>
              <a:sym typeface="Garamond"/>
            </a:endParaRPr>
          </a:p>
        </p:txBody>
      </p:sp>
      <p:sp>
        <p:nvSpPr>
          <p:cNvPr id="453" name="Google Shape;453;p62"/>
          <p:cNvSpPr txBox="1"/>
          <p:nvPr>
            <p:ph idx="1" type="body"/>
          </p:nvPr>
        </p:nvSpPr>
        <p:spPr>
          <a:xfrm>
            <a:off x="4111800" y="231750"/>
            <a:ext cx="4896900" cy="4627800"/>
          </a:xfrm>
          <a:prstGeom prst="rect">
            <a:avLst/>
          </a:prstGeom>
        </p:spPr>
        <p:txBody>
          <a:bodyPr anchorCtr="0" anchor="t" bIns="91425" lIns="91425" spcFirstLastPara="1" rIns="91425" wrap="square" tIns="91425">
            <a:normAutofit lnSpcReduction="10000"/>
          </a:bodyPr>
          <a:lstStyle/>
          <a:p>
            <a:pPr indent="0" lvl="0" marL="57150" rtl="0" algn="l">
              <a:spcBef>
                <a:spcPts val="0"/>
              </a:spcBef>
              <a:spcAft>
                <a:spcPts val="0"/>
              </a:spcAft>
              <a:buClr>
                <a:schemeClr val="dk1"/>
              </a:buClr>
              <a:buSzPts val="1100"/>
              <a:buFont typeface="Arial"/>
              <a:buNone/>
            </a:pPr>
            <a:r>
              <a:rPr lang="en" sz="2400">
                <a:solidFill>
                  <a:srgbClr val="01153F"/>
                </a:solidFill>
                <a:latin typeface="Garamond"/>
                <a:ea typeface="Garamond"/>
                <a:cs typeface="Garamond"/>
                <a:sym typeface="Garamond"/>
              </a:rPr>
              <a:t>This is an extraordinary figure. One could not possibly even write the number down in full in the ordinary…notation: it would be 1 followed by 10^123 successive 0’s. </a:t>
            </a:r>
            <a:r>
              <a:rPr i="1" lang="en" sz="2400">
                <a:solidFill>
                  <a:srgbClr val="01153F"/>
                </a:solidFill>
                <a:latin typeface="Garamond"/>
                <a:ea typeface="Garamond"/>
                <a:cs typeface="Garamond"/>
                <a:sym typeface="Garamond"/>
              </a:rPr>
              <a:t>Even if we were to write a 0 on each separate proton and on each separate neutron in the entire universe</a:t>
            </a:r>
            <a:r>
              <a:rPr lang="en" sz="2400">
                <a:solidFill>
                  <a:srgbClr val="01153F"/>
                </a:solidFill>
                <a:latin typeface="Garamond"/>
                <a:ea typeface="Garamond"/>
                <a:cs typeface="Garamond"/>
                <a:sym typeface="Garamond"/>
              </a:rPr>
              <a:t>–and we could throw in all the other particles for good measure–we should fall far short of writing down the figure needed.”</a:t>
            </a:r>
            <a:endParaRPr sz="3000">
              <a:solidFill>
                <a:srgbClr val="01153F"/>
              </a:solidFill>
              <a:latin typeface="Garamond"/>
              <a:ea typeface="Garamond"/>
              <a:cs typeface="Garamond"/>
              <a:sym typeface="Garamond"/>
            </a:endParaRPr>
          </a:p>
        </p:txBody>
      </p:sp>
      <p:pic>
        <p:nvPicPr>
          <p:cNvPr descr="The McGrath Institute for Church Life - ThinkND" id="454" name="Google Shape;454;p62"/>
          <p:cNvPicPr preferRelativeResize="0"/>
          <p:nvPr/>
        </p:nvPicPr>
        <p:blipFill rotWithShape="1">
          <a:blip r:embed="rId3">
            <a:alphaModFix/>
          </a:blip>
          <a:srcRect b="0" l="0" r="0" t="0"/>
          <a:stretch/>
        </p:blipFill>
        <p:spPr>
          <a:xfrm>
            <a:off x="7772398" y="4519875"/>
            <a:ext cx="1371600" cy="457200"/>
          </a:xfrm>
          <a:prstGeom prst="rect">
            <a:avLst/>
          </a:prstGeom>
          <a:noFill/>
          <a:ln>
            <a:noFill/>
          </a:ln>
        </p:spPr>
      </p:pic>
      <p:pic>
        <p:nvPicPr>
          <p:cNvPr id="455" name="Google Shape;455;p62"/>
          <p:cNvPicPr preferRelativeResize="0"/>
          <p:nvPr/>
        </p:nvPicPr>
        <p:blipFill>
          <a:blip r:embed="rId4">
            <a:alphaModFix/>
          </a:blip>
          <a:stretch>
            <a:fillRect/>
          </a:stretch>
        </p:blipFill>
        <p:spPr>
          <a:xfrm>
            <a:off x="0" y="1871400"/>
            <a:ext cx="3835199" cy="264848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63"/>
          <p:cNvSpPr txBox="1"/>
          <p:nvPr>
            <p:ph type="title"/>
          </p:nvPr>
        </p:nvSpPr>
        <p:spPr>
          <a:xfrm>
            <a:off x="0" y="445025"/>
            <a:ext cx="9144000" cy="572700"/>
          </a:xfrm>
          <a:prstGeom prst="rect">
            <a:avLst/>
          </a:prstGeom>
          <a:solidFill>
            <a:srgbClr val="D4A52C"/>
          </a:solidFill>
        </p:spPr>
        <p:txBody>
          <a:bodyPr anchorCtr="0" anchor="t" bIns="91425" lIns="91425" spcFirstLastPara="1" rIns="91425" wrap="square" tIns="91425">
            <a:noAutofit/>
          </a:bodyPr>
          <a:lstStyle/>
          <a:p>
            <a:pPr indent="0" lvl="0" marL="285750" rtl="0" algn="l">
              <a:spcBef>
                <a:spcPts val="0"/>
              </a:spcBef>
              <a:spcAft>
                <a:spcPts val="0"/>
              </a:spcAft>
              <a:buSzPts val="990"/>
              <a:buNone/>
            </a:pPr>
            <a:r>
              <a:rPr lang="en" sz="2820">
                <a:solidFill>
                  <a:srgbClr val="01153F"/>
                </a:solidFill>
                <a:latin typeface="Garamond"/>
                <a:ea typeface="Garamond"/>
                <a:cs typeface="Garamond"/>
                <a:sym typeface="Garamond"/>
              </a:rPr>
              <a:t>Class Discussion</a:t>
            </a:r>
            <a:endParaRPr sz="2820">
              <a:solidFill>
                <a:srgbClr val="01153F"/>
              </a:solidFill>
              <a:latin typeface="Garamond"/>
              <a:ea typeface="Garamond"/>
              <a:cs typeface="Garamond"/>
              <a:sym typeface="Garamond"/>
            </a:endParaRPr>
          </a:p>
        </p:txBody>
      </p:sp>
      <p:sp>
        <p:nvSpPr>
          <p:cNvPr id="461" name="Google Shape;461;p6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55600" lvl="0" marL="457200" rtl="0" algn="l">
              <a:spcBef>
                <a:spcPts val="0"/>
              </a:spcBef>
              <a:spcAft>
                <a:spcPts val="0"/>
              </a:spcAft>
              <a:buClr>
                <a:srgbClr val="01153F"/>
              </a:buClr>
              <a:buSzPts val="2000"/>
              <a:buFont typeface="Times New Roman"/>
              <a:buChar char="●"/>
            </a:pPr>
            <a:r>
              <a:rPr lang="en" sz="2000">
                <a:solidFill>
                  <a:srgbClr val="01153F"/>
                </a:solidFill>
                <a:latin typeface="Times New Roman"/>
                <a:ea typeface="Times New Roman"/>
                <a:cs typeface="Times New Roman"/>
                <a:sym typeface="Times New Roman"/>
              </a:rPr>
              <a:t>Could all of the “anthropic coincidences” really </a:t>
            </a:r>
            <a:r>
              <a:rPr i="1" lang="en" sz="2000">
                <a:solidFill>
                  <a:srgbClr val="01153F"/>
                </a:solidFill>
                <a:latin typeface="Times New Roman"/>
                <a:ea typeface="Times New Roman"/>
                <a:cs typeface="Times New Roman"/>
                <a:sym typeface="Times New Roman"/>
              </a:rPr>
              <a:t>just </a:t>
            </a:r>
            <a:r>
              <a:rPr lang="en" sz="2000">
                <a:solidFill>
                  <a:srgbClr val="01153F"/>
                </a:solidFill>
                <a:latin typeface="Times New Roman"/>
                <a:ea typeface="Times New Roman"/>
                <a:cs typeface="Times New Roman"/>
                <a:sym typeface="Times New Roman"/>
              </a:rPr>
              <a:t>be coincidences?</a:t>
            </a:r>
            <a:endParaRPr sz="2000">
              <a:solidFill>
                <a:srgbClr val="01153F"/>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2000">
              <a:solidFill>
                <a:srgbClr val="01153F"/>
              </a:solidFill>
              <a:latin typeface="Times New Roman"/>
              <a:ea typeface="Times New Roman"/>
              <a:cs typeface="Times New Roman"/>
              <a:sym typeface="Times New Roman"/>
            </a:endParaRPr>
          </a:p>
          <a:p>
            <a:pPr indent="-355600" lvl="0" marL="457200" rtl="0" algn="l">
              <a:spcBef>
                <a:spcPts val="0"/>
              </a:spcBef>
              <a:spcAft>
                <a:spcPts val="0"/>
              </a:spcAft>
              <a:buClr>
                <a:srgbClr val="01153F"/>
              </a:buClr>
              <a:buSzPts val="2000"/>
              <a:buFont typeface="Times New Roman"/>
              <a:buChar char="●"/>
            </a:pPr>
            <a:r>
              <a:rPr lang="en" sz="2000">
                <a:solidFill>
                  <a:srgbClr val="01153F"/>
                </a:solidFill>
                <a:latin typeface="Times New Roman"/>
                <a:ea typeface="Times New Roman"/>
                <a:cs typeface="Times New Roman"/>
                <a:sym typeface="Times New Roman"/>
              </a:rPr>
              <a:t>Do anthropic coincidences constitute proof of the existence of God?</a:t>
            </a:r>
            <a:endParaRPr sz="2000">
              <a:solidFill>
                <a:srgbClr val="01153F"/>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2000">
              <a:solidFill>
                <a:srgbClr val="01153F"/>
              </a:solidFill>
              <a:latin typeface="Times New Roman"/>
              <a:ea typeface="Times New Roman"/>
              <a:cs typeface="Times New Roman"/>
              <a:sym typeface="Times New Roman"/>
            </a:endParaRPr>
          </a:p>
          <a:p>
            <a:pPr indent="-355600" lvl="0" marL="457200" rtl="0" algn="l">
              <a:spcBef>
                <a:spcPts val="0"/>
              </a:spcBef>
              <a:spcAft>
                <a:spcPts val="0"/>
              </a:spcAft>
              <a:buClr>
                <a:srgbClr val="01153F"/>
              </a:buClr>
              <a:buSzPts val="2000"/>
              <a:buFont typeface="Times New Roman"/>
              <a:buChar char="●"/>
            </a:pPr>
            <a:r>
              <a:rPr lang="en" sz="2000">
                <a:solidFill>
                  <a:srgbClr val="01153F"/>
                </a:solidFill>
                <a:latin typeface="Times New Roman"/>
                <a:ea typeface="Times New Roman"/>
                <a:cs typeface="Times New Roman"/>
                <a:sym typeface="Times New Roman"/>
              </a:rPr>
              <a:t>Many contemporary atheists assume that their position on the existence of God is argued from the logical high ground? How do the anthropic coincidences turn that assumption on its head?</a:t>
            </a:r>
            <a:endParaRPr sz="2600">
              <a:solidFill>
                <a:srgbClr val="01153F"/>
              </a:solidFill>
            </a:endParaRPr>
          </a:p>
        </p:txBody>
      </p:sp>
      <p:pic>
        <p:nvPicPr>
          <p:cNvPr descr="The McGrath Institute for Church Life - ThinkND" id="462" name="Google Shape;462;p63"/>
          <p:cNvPicPr preferRelativeResize="0"/>
          <p:nvPr/>
        </p:nvPicPr>
        <p:blipFill rotWithShape="1">
          <a:blip r:embed="rId3">
            <a:alphaModFix/>
          </a:blip>
          <a:srcRect b="0" l="0" r="0" t="0"/>
          <a:stretch/>
        </p:blipFill>
        <p:spPr>
          <a:xfrm>
            <a:off x="7772398" y="4519875"/>
            <a:ext cx="1371600" cy="457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0" name="Shape 150"/>
        <p:cNvGrpSpPr/>
        <p:nvPr/>
      </p:nvGrpSpPr>
      <p:grpSpPr>
        <a:xfrm>
          <a:off x="0" y="0"/>
          <a:ext cx="0" cy="0"/>
          <a:chOff x="0" y="0"/>
          <a:chExt cx="0" cy="0"/>
        </a:xfrm>
      </p:grpSpPr>
      <p:sp>
        <p:nvSpPr>
          <p:cNvPr id="151" name="Google Shape;151;p28"/>
          <p:cNvSpPr/>
          <p:nvPr/>
        </p:nvSpPr>
        <p:spPr>
          <a:xfrm>
            <a:off x="0" y="0"/>
            <a:ext cx="9141714"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52" name="Google Shape;152;p28"/>
          <p:cNvSpPr txBox="1"/>
          <p:nvPr>
            <p:ph type="title"/>
          </p:nvPr>
        </p:nvSpPr>
        <p:spPr>
          <a:xfrm>
            <a:off x="241926" y="273850"/>
            <a:ext cx="4325100" cy="13554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n">
                <a:latin typeface="Garamond"/>
                <a:ea typeface="Garamond"/>
                <a:cs typeface="Garamond"/>
                <a:sym typeface="Garamond"/>
              </a:rPr>
              <a:t>Science says…</a:t>
            </a:r>
            <a:endParaRPr>
              <a:latin typeface="Garamond"/>
              <a:ea typeface="Garamond"/>
              <a:cs typeface="Garamond"/>
              <a:sym typeface="Garamond"/>
            </a:endParaRPr>
          </a:p>
        </p:txBody>
      </p:sp>
      <p:sp>
        <p:nvSpPr>
          <p:cNvPr id="153" name="Google Shape;153;p28"/>
          <p:cNvSpPr txBox="1"/>
          <p:nvPr>
            <p:ph idx="1" type="body"/>
          </p:nvPr>
        </p:nvSpPr>
        <p:spPr>
          <a:xfrm>
            <a:off x="154879" y="1443125"/>
            <a:ext cx="4514747" cy="3189597"/>
          </a:xfrm>
          <a:prstGeom prst="rect">
            <a:avLst/>
          </a:prstGeom>
          <a:noFill/>
          <a:ln>
            <a:noFill/>
          </a:ln>
        </p:spPr>
        <p:txBody>
          <a:bodyPr anchorCtr="0" anchor="t" bIns="34275" lIns="68575" spcFirstLastPara="1" rIns="68575" wrap="square" tIns="34275">
            <a:normAutofit/>
          </a:bodyPr>
          <a:lstStyle/>
          <a:p>
            <a:pPr indent="-177800" lvl="0" marL="177800" rtl="0" algn="l">
              <a:lnSpc>
                <a:spcPct val="90000"/>
              </a:lnSpc>
              <a:spcBef>
                <a:spcPts val="0"/>
              </a:spcBef>
              <a:spcAft>
                <a:spcPts val="0"/>
              </a:spcAft>
              <a:buClr>
                <a:schemeClr val="dk1"/>
              </a:buClr>
              <a:buSzPts val="1800"/>
              <a:buFont typeface="Garamond"/>
              <a:buChar char="•"/>
            </a:pPr>
            <a:r>
              <a:rPr lang="en" sz="1800">
                <a:latin typeface="Garamond"/>
                <a:ea typeface="Garamond"/>
                <a:cs typeface="Garamond"/>
                <a:sym typeface="Garamond"/>
              </a:rPr>
              <a:t>Idea of a perpetual universe has been around for a long time</a:t>
            </a:r>
            <a:endParaRPr>
              <a:latin typeface="Garamond"/>
              <a:ea typeface="Garamond"/>
              <a:cs typeface="Garamond"/>
              <a:sym typeface="Garamond"/>
            </a:endParaRPr>
          </a:p>
          <a:p>
            <a:pPr indent="-177800" lvl="0" marL="177800" rtl="0" algn="l">
              <a:lnSpc>
                <a:spcPct val="90000"/>
              </a:lnSpc>
              <a:spcBef>
                <a:spcPts val="800"/>
              </a:spcBef>
              <a:spcAft>
                <a:spcPts val="0"/>
              </a:spcAft>
              <a:buClr>
                <a:schemeClr val="dk1"/>
              </a:buClr>
              <a:buSzPts val="1800"/>
              <a:buFont typeface="Garamond"/>
              <a:buChar char="•"/>
            </a:pPr>
            <a:r>
              <a:rPr lang="en" sz="1800">
                <a:latin typeface="Garamond"/>
                <a:ea typeface="Garamond"/>
                <a:cs typeface="Garamond"/>
                <a:sym typeface="Garamond"/>
              </a:rPr>
              <a:t>Two scientific discoveries in the 19th century seemed to support this belief:</a:t>
            </a:r>
            <a:endParaRPr>
              <a:latin typeface="Garamond"/>
              <a:ea typeface="Garamond"/>
              <a:cs typeface="Garamond"/>
              <a:sym typeface="Garamond"/>
            </a:endParaRPr>
          </a:p>
          <a:p>
            <a:pPr indent="-177800" lvl="1" marL="520700" rtl="0" algn="l">
              <a:lnSpc>
                <a:spcPct val="90000"/>
              </a:lnSpc>
              <a:spcBef>
                <a:spcPts val="400"/>
              </a:spcBef>
              <a:spcAft>
                <a:spcPts val="0"/>
              </a:spcAft>
              <a:buClr>
                <a:schemeClr val="dk1"/>
              </a:buClr>
              <a:buSzPts val="1800"/>
              <a:buFont typeface="Garamond"/>
              <a:buChar char="•"/>
            </a:pPr>
            <a:r>
              <a:rPr lang="en">
                <a:latin typeface="Garamond"/>
                <a:ea typeface="Garamond"/>
                <a:cs typeface="Garamond"/>
                <a:sym typeface="Garamond"/>
              </a:rPr>
              <a:t>Law of the conservation of mass</a:t>
            </a:r>
            <a:endParaRPr>
              <a:latin typeface="Garamond"/>
              <a:ea typeface="Garamond"/>
              <a:cs typeface="Garamond"/>
              <a:sym typeface="Garamond"/>
            </a:endParaRPr>
          </a:p>
          <a:p>
            <a:pPr indent="-177800" lvl="1" marL="520700" rtl="0" algn="l">
              <a:lnSpc>
                <a:spcPct val="90000"/>
              </a:lnSpc>
              <a:spcBef>
                <a:spcPts val="400"/>
              </a:spcBef>
              <a:spcAft>
                <a:spcPts val="0"/>
              </a:spcAft>
              <a:buClr>
                <a:schemeClr val="dk1"/>
              </a:buClr>
              <a:buSzPts val="1800"/>
              <a:buFont typeface="Garamond"/>
              <a:buChar char="•"/>
            </a:pPr>
            <a:r>
              <a:rPr lang="en">
                <a:latin typeface="Garamond"/>
                <a:ea typeface="Garamond"/>
                <a:cs typeface="Garamond"/>
                <a:sym typeface="Garamond"/>
              </a:rPr>
              <a:t>Law of the conservation of energy</a:t>
            </a:r>
            <a:endParaRPr sz="1400">
              <a:latin typeface="Garamond"/>
              <a:ea typeface="Garamond"/>
              <a:cs typeface="Garamond"/>
              <a:sym typeface="Garamond"/>
            </a:endParaRPr>
          </a:p>
        </p:txBody>
      </p:sp>
      <p:pic>
        <p:nvPicPr>
          <p:cNvPr descr="A galaxy in space with stars&#10;&#10;Description automatically generated with low confidence" id="154" name="Google Shape;154;p28"/>
          <p:cNvPicPr preferRelativeResize="0"/>
          <p:nvPr/>
        </p:nvPicPr>
        <p:blipFill rotWithShape="1">
          <a:blip r:embed="rId3">
            <a:alphaModFix/>
          </a:blip>
          <a:srcRect b="-1" l="19278" r="29423" t="0"/>
          <a:stretch/>
        </p:blipFill>
        <p:spPr>
          <a:xfrm>
            <a:off x="4671911" y="8"/>
            <a:ext cx="4472089" cy="5143492"/>
          </a:xfrm>
          <a:custGeom>
            <a:rect b="b" l="l" r="r" t="t"/>
            <a:pathLst>
              <a:path extrusionOk="0" h="6858000" w="5962785">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sp>
        <p:nvSpPr>
          <p:cNvPr descr="A New Idea for How Dark Matter Came to Dominate the Universe | Inside  Science" id="155" name="Google Shape;155;p28"/>
          <p:cNvSpPr/>
          <p:nvPr/>
        </p:nvSpPr>
        <p:spPr>
          <a:xfrm>
            <a:off x="4457700" y="2457450"/>
            <a:ext cx="228600" cy="228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descr="The McGrath Institute for Church Life - ThinkND" id="156" name="Google Shape;156;p28"/>
          <p:cNvPicPr preferRelativeResize="0"/>
          <p:nvPr/>
        </p:nvPicPr>
        <p:blipFill rotWithShape="1">
          <a:blip r:embed="rId4">
            <a:alphaModFix/>
          </a:blip>
          <a:srcRect b="0" l="0" r="0" t="0"/>
          <a:stretch/>
        </p:blipFill>
        <p:spPr>
          <a:xfrm>
            <a:off x="7772398" y="4519875"/>
            <a:ext cx="1371600" cy="4572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64"/>
          <p:cNvSpPr/>
          <p:nvPr/>
        </p:nvSpPr>
        <p:spPr>
          <a:xfrm>
            <a:off x="0" y="-21125"/>
            <a:ext cx="9144000" cy="1288200"/>
          </a:xfrm>
          <a:prstGeom prst="rect">
            <a:avLst/>
          </a:prstGeom>
          <a:solidFill>
            <a:srgbClr val="F1C232"/>
          </a:solidFill>
          <a:ln cap="flat" cmpd="sng" w="9525">
            <a:solidFill>
              <a:srgbClr val="F1C232"/>
            </a:solidFill>
            <a:prstDash val="solid"/>
            <a:round/>
            <a:headEnd len="sm" w="sm" type="none"/>
            <a:tailEnd len="sm" w="sm" type="none"/>
          </a:ln>
          <a:effectLst>
            <a:outerShdw blurRad="57150" rotWithShape="0" algn="bl" dir="5400000" dist="19050">
              <a:schemeClr val="l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64"/>
          <p:cNvSpPr txBox="1"/>
          <p:nvPr/>
        </p:nvSpPr>
        <p:spPr>
          <a:xfrm>
            <a:off x="4039050" y="99625"/>
            <a:ext cx="4857000" cy="96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800">
                <a:latin typeface="Garamond"/>
                <a:ea typeface="Garamond"/>
                <a:cs typeface="Garamond"/>
                <a:sym typeface="Garamond"/>
              </a:rPr>
              <a:t>Edward Witten</a:t>
            </a:r>
            <a:endParaRPr b="1" sz="2800">
              <a:latin typeface="Garamond"/>
              <a:ea typeface="Garamond"/>
              <a:cs typeface="Garamond"/>
              <a:sym typeface="Garamond"/>
            </a:endParaRPr>
          </a:p>
          <a:p>
            <a:pPr indent="0" lvl="0" marL="0" rtl="0" algn="l">
              <a:spcBef>
                <a:spcPts val="0"/>
              </a:spcBef>
              <a:spcAft>
                <a:spcPts val="0"/>
              </a:spcAft>
              <a:buNone/>
            </a:pPr>
            <a:r>
              <a:rPr lang="en" sz="2300">
                <a:latin typeface="Garamond"/>
                <a:ea typeface="Garamond"/>
                <a:cs typeface="Garamond"/>
                <a:sym typeface="Garamond"/>
              </a:rPr>
              <a:t>Theoretical Physicist</a:t>
            </a:r>
            <a:endParaRPr sz="2300">
              <a:latin typeface="Garamond"/>
              <a:ea typeface="Garamond"/>
              <a:cs typeface="Garamond"/>
              <a:sym typeface="Garamond"/>
            </a:endParaRPr>
          </a:p>
        </p:txBody>
      </p:sp>
      <p:sp>
        <p:nvSpPr>
          <p:cNvPr id="469" name="Google Shape;469;p64"/>
          <p:cNvSpPr txBox="1"/>
          <p:nvPr/>
        </p:nvSpPr>
        <p:spPr>
          <a:xfrm>
            <a:off x="4057350" y="1372650"/>
            <a:ext cx="4820400" cy="3324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2000">
                <a:solidFill>
                  <a:schemeClr val="dk1"/>
                </a:solidFill>
                <a:latin typeface="Times New Roman"/>
                <a:ea typeface="Times New Roman"/>
                <a:cs typeface="Times New Roman"/>
                <a:sym typeface="Times New Roman"/>
              </a:rPr>
              <a:t>“</a:t>
            </a:r>
            <a:r>
              <a:rPr lang="en" sz="2000">
                <a:solidFill>
                  <a:schemeClr val="dk1"/>
                </a:solidFill>
                <a:latin typeface="Times New Roman"/>
                <a:ea typeface="Times New Roman"/>
                <a:cs typeface="Times New Roman"/>
                <a:sym typeface="Times New Roman"/>
              </a:rPr>
              <a:t>The laws of nature are very delicate. … [The fact] that galaxies, stars and planets roughly like ours could have formed, and that living things roughly like us could have formed depends on many details of the laws of physics as we currently know them being just the way they are and not being slightly different. [I think] we’ll never resolve the sense of wonder about that.”</a:t>
            </a:r>
            <a:endParaRPr sz="2500">
              <a:latin typeface="Garamond"/>
              <a:ea typeface="Garamond"/>
              <a:cs typeface="Garamond"/>
              <a:sym typeface="Garamond"/>
            </a:endParaRPr>
          </a:p>
        </p:txBody>
      </p:sp>
      <p:pic>
        <p:nvPicPr>
          <p:cNvPr descr="The McGrath Institute for Church Life - ThinkND" id="470" name="Google Shape;470;p64"/>
          <p:cNvPicPr preferRelativeResize="0"/>
          <p:nvPr/>
        </p:nvPicPr>
        <p:blipFill rotWithShape="1">
          <a:blip r:embed="rId3">
            <a:alphaModFix/>
          </a:blip>
          <a:srcRect b="0" l="0" r="0" t="0"/>
          <a:stretch/>
        </p:blipFill>
        <p:spPr>
          <a:xfrm>
            <a:off x="7772398" y="4519875"/>
            <a:ext cx="1371600" cy="457200"/>
          </a:xfrm>
          <a:prstGeom prst="rect">
            <a:avLst/>
          </a:prstGeom>
          <a:noFill/>
          <a:ln>
            <a:noFill/>
          </a:ln>
        </p:spPr>
      </p:pic>
      <p:pic>
        <p:nvPicPr>
          <p:cNvPr id="471" name="Google Shape;471;p64"/>
          <p:cNvPicPr preferRelativeResize="0"/>
          <p:nvPr/>
        </p:nvPicPr>
        <p:blipFill>
          <a:blip r:embed="rId4">
            <a:alphaModFix/>
          </a:blip>
          <a:stretch>
            <a:fillRect/>
          </a:stretch>
        </p:blipFill>
        <p:spPr>
          <a:xfrm>
            <a:off x="0" y="1267075"/>
            <a:ext cx="3827956" cy="387642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6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Times New Roman"/>
                <a:ea typeface="Times New Roman"/>
                <a:cs typeface="Times New Roman"/>
                <a:sym typeface="Times New Roman"/>
              </a:rPr>
              <a:t>Images</a:t>
            </a:r>
            <a:endParaRPr>
              <a:latin typeface="Times New Roman"/>
              <a:ea typeface="Times New Roman"/>
              <a:cs typeface="Times New Roman"/>
              <a:sym typeface="Times New Roman"/>
            </a:endParaRPr>
          </a:p>
        </p:txBody>
      </p:sp>
      <p:sp>
        <p:nvSpPr>
          <p:cNvPr id="477" name="Google Shape;477;p6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en">
                <a:solidFill>
                  <a:schemeClr val="dk1"/>
                </a:solidFill>
                <a:latin typeface="Times New Roman"/>
                <a:ea typeface="Times New Roman"/>
                <a:cs typeface="Times New Roman"/>
                <a:sym typeface="Times New Roman"/>
              </a:rPr>
              <a:t>By Pablo Carlos Budassi - Own work, CC BY-SA 4.0, https://commons.wikimedia.org/w/index.php?curid=93329844</a:t>
            </a:r>
            <a:endParaRPr>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rPr lang="en">
                <a:solidFill>
                  <a:schemeClr val="dk1"/>
                </a:solidFill>
                <a:latin typeface="Times New Roman"/>
                <a:ea typeface="Times New Roman"/>
                <a:cs typeface="Times New Roman"/>
                <a:sym typeface="Times New Roman"/>
              </a:rPr>
              <a:t>By Ryderthebard - Own work, CC BY-SA 4.0, https://commons.wikimedia.org/w/index.php?curid=127866788</a:t>
            </a:r>
            <a:endParaRPr>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rPr lang="en">
                <a:solidFill>
                  <a:schemeClr val="dk1"/>
                </a:solidFill>
                <a:latin typeface="Times New Roman"/>
                <a:ea typeface="Times New Roman"/>
                <a:cs typeface="Times New Roman"/>
                <a:sym typeface="Times New Roman"/>
              </a:rPr>
              <a:t>ASU / Tom Story, Public domain, via Wikimedia Commons</a:t>
            </a:r>
            <a:endParaRPr>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rPr lang="en">
                <a:solidFill>
                  <a:schemeClr val="dk1"/>
                </a:solidFill>
                <a:latin typeface="Times New Roman"/>
                <a:ea typeface="Times New Roman"/>
                <a:cs typeface="Times New Roman"/>
                <a:sym typeface="Times New Roman"/>
              </a:rPr>
              <a:t>By ESA/Hubble, CC BY 4.0, https://commons.wikimedia.org/w/index.php?curid=35306789</a:t>
            </a:r>
            <a:endParaRPr>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rPr lang="en">
                <a:solidFill>
                  <a:schemeClr val="dk1"/>
                </a:solidFill>
                <a:latin typeface="Times New Roman"/>
                <a:ea typeface="Times New Roman"/>
                <a:cs typeface="Times New Roman"/>
                <a:sym typeface="Times New Roman"/>
              </a:rPr>
              <a:t>AG Caesar, CC BY-SA 4.0 &lt;https://creativecommons.org/licenses/by-sa/4.0&gt;, via Wikimedia Commons</a:t>
            </a:r>
            <a:endParaRPr>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t/>
            </a:r>
            <a:endParaRPr>
              <a:solidFill>
                <a:schemeClr val="dk1"/>
              </a:solidFill>
              <a:latin typeface="Times New Roman"/>
              <a:ea typeface="Times New Roman"/>
              <a:cs typeface="Times New Roman"/>
              <a:sym typeface="Times New Roman"/>
            </a:endParaRPr>
          </a:p>
          <a:p>
            <a:pPr indent="0" lvl="0" marL="0" rtl="0" algn="l">
              <a:spcBef>
                <a:spcPts val="1200"/>
              </a:spcBef>
              <a:spcAft>
                <a:spcPts val="1200"/>
              </a:spcAft>
              <a:buNone/>
            </a:pPr>
            <a:r>
              <a:t/>
            </a:r>
            <a:endParaRPr>
              <a:solidFill>
                <a:schemeClr val="dk1"/>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0" name="Shape 160"/>
        <p:cNvGrpSpPr/>
        <p:nvPr/>
      </p:nvGrpSpPr>
      <p:grpSpPr>
        <a:xfrm>
          <a:off x="0" y="0"/>
          <a:ext cx="0" cy="0"/>
          <a:chOff x="0" y="0"/>
          <a:chExt cx="0" cy="0"/>
        </a:xfrm>
      </p:grpSpPr>
      <p:sp>
        <p:nvSpPr>
          <p:cNvPr id="161" name="Google Shape;161;p29"/>
          <p:cNvSpPr/>
          <p:nvPr/>
        </p:nvSpPr>
        <p:spPr>
          <a:xfrm>
            <a:off x="0" y="0"/>
            <a:ext cx="9141714"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2" name="Google Shape;162;p29"/>
          <p:cNvSpPr txBox="1"/>
          <p:nvPr>
            <p:ph type="title"/>
          </p:nvPr>
        </p:nvSpPr>
        <p:spPr>
          <a:xfrm>
            <a:off x="3973322" y="246888"/>
            <a:ext cx="4688333" cy="133731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4100"/>
              <a:buFont typeface="Calibri"/>
              <a:buNone/>
            </a:pPr>
            <a:r>
              <a:rPr b="1" i="1" lang="en" sz="4100">
                <a:latin typeface="Garamond"/>
                <a:ea typeface="Garamond"/>
                <a:cs typeface="Garamond"/>
                <a:sym typeface="Garamond"/>
              </a:rPr>
              <a:t>What about God?</a:t>
            </a:r>
            <a:endParaRPr>
              <a:latin typeface="Garamond"/>
              <a:ea typeface="Garamond"/>
              <a:cs typeface="Garamond"/>
              <a:sym typeface="Garamond"/>
            </a:endParaRPr>
          </a:p>
        </p:txBody>
      </p:sp>
      <p:pic>
        <p:nvPicPr>
          <p:cNvPr descr="A person looking up at a question mark&#10;&#10;Description automatically generated with low confidence" id="163" name="Google Shape;163;p29"/>
          <p:cNvPicPr preferRelativeResize="0"/>
          <p:nvPr/>
        </p:nvPicPr>
        <p:blipFill rotWithShape="1">
          <a:blip r:embed="rId3">
            <a:alphaModFix/>
          </a:blip>
          <a:srcRect b="-1" l="28340" r="26839" t="0"/>
          <a:stretch/>
        </p:blipFill>
        <p:spPr>
          <a:xfrm>
            <a:off x="1" y="8"/>
            <a:ext cx="3493008" cy="5143492"/>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164" name="Google Shape;164;p29"/>
          <p:cNvSpPr/>
          <p:nvPr/>
        </p:nvSpPr>
        <p:spPr>
          <a:xfrm>
            <a:off x="3973322" y="1781210"/>
            <a:ext cx="3182692" cy="13716"/>
          </a:xfrm>
          <a:custGeom>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5" name="Google Shape;165;p29"/>
          <p:cNvSpPr txBox="1"/>
          <p:nvPr>
            <p:ph idx="1" type="body"/>
          </p:nvPr>
        </p:nvSpPr>
        <p:spPr>
          <a:xfrm>
            <a:off x="3774004" y="1948008"/>
            <a:ext cx="5040419" cy="2934888"/>
          </a:xfrm>
          <a:prstGeom prst="rect">
            <a:avLst/>
          </a:prstGeom>
          <a:noFill/>
          <a:ln>
            <a:noFill/>
          </a:ln>
        </p:spPr>
        <p:txBody>
          <a:bodyPr anchorCtr="0" anchor="t" bIns="34275" lIns="68575" spcFirstLastPara="1" rIns="68575" wrap="square" tIns="34275">
            <a:normAutofit fontScale="92500" lnSpcReduction="20000"/>
          </a:bodyPr>
          <a:lstStyle/>
          <a:p>
            <a:pPr indent="-162401" lvl="0" marL="177800" rtl="0" algn="l">
              <a:lnSpc>
                <a:spcPct val="115000"/>
              </a:lnSpc>
              <a:spcBef>
                <a:spcPts val="0"/>
              </a:spcBef>
              <a:spcAft>
                <a:spcPts val="0"/>
              </a:spcAft>
              <a:buClr>
                <a:schemeClr val="dk1"/>
              </a:buClr>
              <a:buSzPct val="100000"/>
              <a:buFont typeface="Garamond"/>
              <a:buChar char="•"/>
            </a:pPr>
            <a:r>
              <a:rPr lang="en" sz="1900">
                <a:latin typeface="Garamond"/>
                <a:ea typeface="Garamond"/>
                <a:cs typeface="Garamond"/>
                <a:sym typeface="Garamond"/>
              </a:rPr>
              <a:t>This cosmological picture would have serious implications for belief in God</a:t>
            </a:r>
            <a:endParaRPr sz="1900">
              <a:latin typeface="Garamond"/>
              <a:ea typeface="Garamond"/>
              <a:cs typeface="Garamond"/>
              <a:sym typeface="Garamond"/>
            </a:endParaRPr>
          </a:p>
          <a:p>
            <a:pPr indent="-162401" lvl="0" marL="177800" rtl="0" algn="l">
              <a:lnSpc>
                <a:spcPct val="115000"/>
              </a:lnSpc>
              <a:spcBef>
                <a:spcPts val="0"/>
              </a:spcBef>
              <a:spcAft>
                <a:spcPts val="0"/>
              </a:spcAft>
              <a:buClr>
                <a:schemeClr val="dk1"/>
              </a:buClr>
              <a:buSzPct val="100000"/>
              <a:buFont typeface="Garamond"/>
              <a:buChar char="•"/>
            </a:pPr>
            <a:r>
              <a:rPr lang="en" sz="1900">
                <a:latin typeface="Garamond"/>
                <a:ea typeface="Garamond"/>
                <a:cs typeface="Garamond"/>
                <a:sym typeface="Garamond"/>
              </a:rPr>
              <a:t>If the universe has always existed, does that mean God did not create it? </a:t>
            </a:r>
            <a:endParaRPr sz="1900">
              <a:latin typeface="Garamond"/>
              <a:ea typeface="Garamond"/>
              <a:cs typeface="Garamond"/>
              <a:sym typeface="Garamond"/>
            </a:endParaRPr>
          </a:p>
          <a:p>
            <a:pPr indent="-162401" lvl="0" marL="177800" rtl="0" algn="l">
              <a:lnSpc>
                <a:spcPct val="115000"/>
              </a:lnSpc>
              <a:spcBef>
                <a:spcPts val="0"/>
              </a:spcBef>
              <a:spcAft>
                <a:spcPts val="0"/>
              </a:spcAft>
              <a:buClr>
                <a:schemeClr val="dk1"/>
              </a:buClr>
              <a:buSzPct val="100000"/>
              <a:buFont typeface="Garamond"/>
              <a:buChar char="•"/>
            </a:pPr>
            <a:r>
              <a:rPr lang="en" sz="1900">
                <a:latin typeface="Garamond"/>
                <a:ea typeface="Garamond"/>
                <a:cs typeface="Garamond"/>
                <a:sym typeface="Garamond"/>
              </a:rPr>
              <a:t>And if God did not create the universe, does this mean that perhaps God doesn’t exist? </a:t>
            </a:r>
            <a:endParaRPr sz="1900">
              <a:latin typeface="Garamond"/>
              <a:ea typeface="Garamond"/>
              <a:cs typeface="Garamond"/>
              <a:sym typeface="Garamond"/>
            </a:endParaRPr>
          </a:p>
          <a:p>
            <a:pPr indent="-162401" lvl="0" marL="177800" rtl="0" algn="l">
              <a:lnSpc>
                <a:spcPct val="115000"/>
              </a:lnSpc>
              <a:spcBef>
                <a:spcPts val="0"/>
              </a:spcBef>
              <a:spcAft>
                <a:spcPts val="0"/>
              </a:spcAft>
              <a:buClr>
                <a:schemeClr val="dk1"/>
              </a:buClr>
              <a:buSzPct val="100000"/>
              <a:buFont typeface="Garamond"/>
              <a:buChar char="•"/>
            </a:pPr>
            <a:r>
              <a:rPr lang="en" sz="1900">
                <a:latin typeface="Garamond"/>
                <a:ea typeface="Garamond"/>
                <a:cs typeface="Garamond"/>
                <a:sym typeface="Garamond"/>
              </a:rPr>
              <a:t>Does this falsify the Genesis creation account? </a:t>
            </a:r>
            <a:endParaRPr sz="1900">
              <a:latin typeface="Garamond"/>
              <a:ea typeface="Garamond"/>
              <a:cs typeface="Garamond"/>
              <a:sym typeface="Garamond"/>
            </a:endParaRPr>
          </a:p>
          <a:p>
            <a:pPr indent="-162401" lvl="0" marL="177800" rtl="0" algn="l">
              <a:lnSpc>
                <a:spcPct val="115000"/>
              </a:lnSpc>
              <a:spcBef>
                <a:spcPts val="0"/>
              </a:spcBef>
              <a:spcAft>
                <a:spcPts val="0"/>
              </a:spcAft>
              <a:buClr>
                <a:schemeClr val="dk1"/>
              </a:buClr>
              <a:buSzPct val="100000"/>
              <a:buFont typeface="Garamond"/>
              <a:buChar char="•"/>
            </a:pPr>
            <a:r>
              <a:rPr lang="en" sz="1900">
                <a:latin typeface="Garamond"/>
                <a:ea typeface="Garamond"/>
                <a:cs typeface="Garamond"/>
                <a:sym typeface="Garamond"/>
              </a:rPr>
              <a:t>If we no longer need God to explain how the universe came to be, then what do we need God for?</a:t>
            </a:r>
            <a:endParaRPr sz="1900">
              <a:latin typeface="Garamond"/>
              <a:ea typeface="Garamond"/>
              <a:cs typeface="Garamond"/>
              <a:sym typeface="Garamond"/>
            </a:endParaRPr>
          </a:p>
          <a:p>
            <a:pPr indent="-76200" lvl="0" marL="177800" rtl="0" algn="l">
              <a:lnSpc>
                <a:spcPct val="90000"/>
              </a:lnSpc>
              <a:spcBef>
                <a:spcPts val="800"/>
              </a:spcBef>
              <a:spcAft>
                <a:spcPts val="0"/>
              </a:spcAft>
              <a:buClr>
                <a:schemeClr val="dk1"/>
              </a:buClr>
              <a:buSzPct val="100000"/>
              <a:buNone/>
            </a:pPr>
            <a:r>
              <a:t/>
            </a:r>
            <a:endParaRPr sz="1500"/>
          </a:p>
          <a:p>
            <a:pPr indent="-76200" lvl="0" marL="177800" rtl="0" algn="l">
              <a:lnSpc>
                <a:spcPct val="90000"/>
              </a:lnSpc>
              <a:spcBef>
                <a:spcPts val="800"/>
              </a:spcBef>
              <a:spcAft>
                <a:spcPts val="0"/>
              </a:spcAft>
              <a:buClr>
                <a:schemeClr val="dk1"/>
              </a:buClr>
              <a:buSzPct val="100000"/>
              <a:buNone/>
            </a:pPr>
            <a:r>
              <a:t/>
            </a:r>
            <a:endParaRPr sz="1500"/>
          </a:p>
        </p:txBody>
      </p:sp>
      <p:pic>
        <p:nvPicPr>
          <p:cNvPr descr="The McGrath Institute for Church Life - ThinkND" id="166" name="Google Shape;166;p29"/>
          <p:cNvPicPr preferRelativeResize="0"/>
          <p:nvPr/>
        </p:nvPicPr>
        <p:blipFill rotWithShape="1">
          <a:blip r:embed="rId4">
            <a:alphaModFix/>
          </a:blip>
          <a:srcRect b="0" l="0" r="0" t="0"/>
          <a:stretch/>
        </p:blipFill>
        <p:spPr>
          <a:xfrm>
            <a:off x="7772398" y="4519875"/>
            <a:ext cx="1371600" cy="457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1" name="Shape 171"/>
        <p:cNvGrpSpPr/>
        <p:nvPr/>
      </p:nvGrpSpPr>
      <p:grpSpPr>
        <a:xfrm>
          <a:off x="0" y="0"/>
          <a:ext cx="0" cy="0"/>
          <a:chOff x="0" y="0"/>
          <a:chExt cx="0" cy="0"/>
        </a:xfrm>
      </p:grpSpPr>
      <p:sp>
        <p:nvSpPr>
          <p:cNvPr id="172" name="Google Shape;172;p30"/>
          <p:cNvSpPr/>
          <p:nvPr/>
        </p:nvSpPr>
        <p:spPr>
          <a:xfrm>
            <a:off x="0" y="0"/>
            <a:ext cx="9141714"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3" name="Google Shape;173;p30"/>
          <p:cNvSpPr txBox="1"/>
          <p:nvPr>
            <p:ph type="title"/>
          </p:nvPr>
        </p:nvSpPr>
        <p:spPr>
          <a:xfrm>
            <a:off x="480060" y="244027"/>
            <a:ext cx="3276452" cy="1467631"/>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3800"/>
              <a:buFont typeface="Calibri"/>
              <a:buNone/>
            </a:pPr>
            <a:r>
              <a:rPr i="1" lang="en" sz="3800">
                <a:latin typeface="Garamond"/>
                <a:ea typeface="Garamond"/>
                <a:cs typeface="Garamond"/>
                <a:sym typeface="Garamond"/>
              </a:rPr>
              <a:t>Activity: the Perpetual Lamp</a:t>
            </a:r>
            <a:endParaRPr>
              <a:latin typeface="Garamond"/>
              <a:ea typeface="Garamond"/>
              <a:cs typeface="Garamond"/>
              <a:sym typeface="Garamond"/>
            </a:endParaRPr>
          </a:p>
        </p:txBody>
      </p:sp>
      <p:sp>
        <p:nvSpPr>
          <p:cNvPr id="174" name="Google Shape;174;p30"/>
          <p:cNvSpPr/>
          <p:nvPr/>
        </p:nvSpPr>
        <p:spPr>
          <a:xfrm>
            <a:off x="480060" y="1940246"/>
            <a:ext cx="2606040" cy="13716"/>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5" name="Google Shape;175;p30"/>
          <p:cNvSpPr txBox="1"/>
          <p:nvPr>
            <p:ph idx="1" type="body"/>
          </p:nvPr>
        </p:nvSpPr>
        <p:spPr>
          <a:xfrm>
            <a:off x="366461" y="2099474"/>
            <a:ext cx="3314981" cy="2569148"/>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chemeClr val="dk1"/>
              </a:buClr>
              <a:buSzPts val="2700"/>
              <a:buNone/>
            </a:pPr>
            <a:r>
              <a:rPr lang="en" sz="2700">
                <a:latin typeface="Garamond"/>
                <a:ea typeface="Garamond"/>
                <a:cs typeface="Garamond"/>
                <a:sym typeface="Garamond"/>
              </a:rPr>
              <a:t>Even though the illumination of the ball had </a:t>
            </a:r>
            <a:r>
              <a:rPr b="1" lang="en" sz="2700">
                <a:latin typeface="Garamond"/>
                <a:ea typeface="Garamond"/>
                <a:cs typeface="Garamond"/>
                <a:sym typeface="Garamond"/>
              </a:rPr>
              <a:t>“no beginning” </a:t>
            </a:r>
            <a:r>
              <a:rPr lang="en" sz="2700">
                <a:latin typeface="Garamond"/>
                <a:ea typeface="Garamond"/>
                <a:cs typeface="Garamond"/>
                <a:sym typeface="Garamond"/>
              </a:rPr>
              <a:t>does that mean its illumination is </a:t>
            </a:r>
            <a:r>
              <a:rPr b="1" lang="en" sz="2700">
                <a:latin typeface="Garamond"/>
                <a:ea typeface="Garamond"/>
                <a:cs typeface="Garamond"/>
                <a:sym typeface="Garamond"/>
              </a:rPr>
              <a:t>‘“uncaused”? </a:t>
            </a:r>
            <a:endParaRPr b="1" sz="3000">
              <a:latin typeface="Garamond"/>
              <a:ea typeface="Garamond"/>
              <a:cs typeface="Garamond"/>
              <a:sym typeface="Garamond"/>
            </a:endParaRPr>
          </a:p>
        </p:txBody>
      </p:sp>
      <p:pic>
        <p:nvPicPr>
          <p:cNvPr descr="A lamp and a ball on a table&#10;&#10;Description automatically generated with low confidence" id="176" name="Google Shape;176;p30"/>
          <p:cNvPicPr preferRelativeResize="0"/>
          <p:nvPr/>
        </p:nvPicPr>
        <p:blipFill rotWithShape="1">
          <a:blip r:embed="rId3">
            <a:alphaModFix/>
          </a:blip>
          <a:srcRect b="1" l="13650" r="28927" t="0"/>
          <a:stretch/>
        </p:blipFill>
        <p:spPr>
          <a:xfrm>
            <a:off x="3983777" y="8"/>
            <a:ext cx="5159081" cy="5143492"/>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pic>
        <p:nvPicPr>
          <p:cNvPr descr="The McGrath Institute for Church Life - ThinkND" id="177" name="Google Shape;177;p30"/>
          <p:cNvPicPr preferRelativeResize="0"/>
          <p:nvPr/>
        </p:nvPicPr>
        <p:blipFill rotWithShape="1">
          <a:blip r:embed="rId4">
            <a:alphaModFix/>
          </a:blip>
          <a:srcRect b="0" l="0" r="0" t="0"/>
          <a:stretch/>
        </p:blipFill>
        <p:spPr>
          <a:xfrm>
            <a:off x="7772398" y="4519875"/>
            <a:ext cx="1371600" cy="4572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descr="HMW: IN THE BEGINNING, MR. GORE GAVE US THE INTERNET! - CRAIG SHELTON ..." id="183" name="Google Shape;183;p31"/>
          <p:cNvPicPr preferRelativeResize="0"/>
          <p:nvPr/>
        </p:nvPicPr>
        <p:blipFill rotWithShape="1">
          <a:blip r:embed="rId3">
            <a:alphaModFix/>
          </a:blip>
          <a:srcRect b="15825" l="6969" r="8855" t="9736"/>
          <a:stretch/>
        </p:blipFill>
        <p:spPr>
          <a:xfrm>
            <a:off x="4850650" y="1353050"/>
            <a:ext cx="4144200" cy="2703900"/>
          </a:xfrm>
          <a:prstGeom prst="ellipse">
            <a:avLst/>
          </a:prstGeom>
          <a:noFill/>
          <a:ln cap="rnd" cmpd="sng" w="190500">
            <a:solidFill>
              <a:srgbClr val="C8C6BD"/>
            </a:solidFill>
            <a:prstDash val="solid"/>
            <a:round/>
            <a:headEnd len="sm" w="sm" type="none"/>
            <a:tailEnd len="sm" w="sm" type="none"/>
          </a:ln>
          <a:effectLst>
            <a:outerShdw blurRad="127000" rotWithShape="0" algn="bl">
              <a:srgbClr val="000000"/>
            </a:outerShdw>
          </a:effectLst>
        </p:spPr>
      </p:pic>
      <p:sp>
        <p:nvSpPr>
          <p:cNvPr id="184" name="Google Shape;184;p31"/>
          <p:cNvSpPr txBox="1"/>
          <p:nvPr>
            <p:ph type="title"/>
          </p:nvPr>
        </p:nvSpPr>
        <p:spPr>
          <a:xfrm>
            <a:off x="118170" y="600075"/>
            <a:ext cx="5325367" cy="806734"/>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u="sng">
                <a:latin typeface="Garamond"/>
                <a:ea typeface="Garamond"/>
                <a:cs typeface="Garamond"/>
                <a:sym typeface="Garamond"/>
              </a:rPr>
              <a:t>The Doctrine of Creation</a:t>
            </a:r>
            <a:endParaRPr>
              <a:latin typeface="Garamond"/>
              <a:ea typeface="Garamond"/>
              <a:cs typeface="Garamond"/>
              <a:sym typeface="Garamond"/>
            </a:endParaRPr>
          </a:p>
        </p:txBody>
      </p:sp>
      <p:sp>
        <p:nvSpPr>
          <p:cNvPr id="185" name="Google Shape;185;p31"/>
          <p:cNvSpPr txBox="1"/>
          <p:nvPr>
            <p:ph idx="1" type="body"/>
          </p:nvPr>
        </p:nvSpPr>
        <p:spPr>
          <a:xfrm>
            <a:off x="56405" y="1707792"/>
            <a:ext cx="4487165" cy="2924002"/>
          </a:xfrm>
          <a:prstGeom prst="rect">
            <a:avLst/>
          </a:prstGeom>
          <a:noFill/>
          <a:ln>
            <a:noFill/>
          </a:ln>
        </p:spPr>
        <p:txBody>
          <a:bodyPr anchorCtr="0" anchor="t" bIns="34275" lIns="68575" spcFirstLastPara="1" rIns="68575" wrap="square" tIns="34275">
            <a:normAutofit lnSpcReduction="10000"/>
          </a:bodyPr>
          <a:lstStyle/>
          <a:p>
            <a:pPr indent="-209550" lvl="0" marL="177800" rtl="0" algn="l">
              <a:lnSpc>
                <a:spcPct val="90000"/>
              </a:lnSpc>
              <a:spcBef>
                <a:spcPts val="0"/>
              </a:spcBef>
              <a:spcAft>
                <a:spcPts val="0"/>
              </a:spcAft>
              <a:buClr>
                <a:schemeClr val="dk1"/>
              </a:buClr>
              <a:buSzPts val="3300"/>
              <a:buChar char="•"/>
            </a:pPr>
            <a:r>
              <a:rPr lang="en" sz="3300">
                <a:latin typeface="Garamond"/>
                <a:ea typeface="Garamond"/>
                <a:cs typeface="Garamond"/>
                <a:sym typeface="Garamond"/>
              </a:rPr>
              <a:t>Creation is the act by which God gives </a:t>
            </a:r>
            <a:r>
              <a:rPr b="1" lang="en" sz="3300" u="sng">
                <a:latin typeface="Garamond"/>
                <a:ea typeface="Garamond"/>
                <a:cs typeface="Garamond"/>
                <a:sym typeface="Garamond"/>
              </a:rPr>
              <a:t>reality </a:t>
            </a:r>
            <a:r>
              <a:rPr lang="en" sz="3300">
                <a:latin typeface="Garamond"/>
                <a:ea typeface="Garamond"/>
                <a:cs typeface="Garamond"/>
                <a:sym typeface="Garamond"/>
              </a:rPr>
              <a:t>to the universe</a:t>
            </a:r>
            <a:endParaRPr>
              <a:latin typeface="Garamond"/>
              <a:ea typeface="Garamond"/>
              <a:cs typeface="Garamond"/>
              <a:sym typeface="Garamond"/>
            </a:endParaRPr>
          </a:p>
          <a:p>
            <a:pPr indent="-209550" lvl="0" marL="177800" rtl="0" algn="l">
              <a:lnSpc>
                <a:spcPct val="90000"/>
              </a:lnSpc>
              <a:spcBef>
                <a:spcPts val="800"/>
              </a:spcBef>
              <a:spcAft>
                <a:spcPts val="0"/>
              </a:spcAft>
              <a:buClr>
                <a:schemeClr val="dk1"/>
              </a:buClr>
              <a:buSzPts val="3300"/>
              <a:buChar char="•"/>
            </a:pPr>
            <a:r>
              <a:rPr lang="en" sz="3300">
                <a:latin typeface="Garamond"/>
                <a:ea typeface="Garamond"/>
                <a:cs typeface="Garamond"/>
                <a:sym typeface="Garamond"/>
              </a:rPr>
              <a:t>Creation deals with </a:t>
            </a:r>
            <a:r>
              <a:rPr b="1" lang="en" sz="3300" u="sng">
                <a:latin typeface="Garamond"/>
                <a:ea typeface="Garamond"/>
                <a:cs typeface="Garamond"/>
                <a:sym typeface="Garamond"/>
              </a:rPr>
              <a:t>why</a:t>
            </a:r>
            <a:r>
              <a:rPr lang="en" sz="3300">
                <a:latin typeface="Garamond"/>
                <a:ea typeface="Garamond"/>
                <a:cs typeface="Garamond"/>
                <a:sym typeface="Garamond"/>
              </a:rPr>
              <a:t> anything exists at all</a:t>
            </a:r>
            <a:endParaRPr>
              <a:latin typeface="Garamond"/>
              <a:ea typeface="Garamond"/>
              <a:cs typeface="Garamond"/>
              <a:sym typeface="Garamond"/>
            </a:endParaRPr>
          </a:p>
          <a:p>
            <a:pPr indent="0" lvl="0" marL="177800" rtl="0" algn="l">
              <a:lnSpc>
                <a:spcPct val="90000"/>
              </a:lnSpc>
              <a:spcBef>
                <a:spcPts val="800"/>
              </a:spcBef>
              <a:spcAft>
                <a:spcPts val="0"/>
              </a:spcAft>
              <a:buClr>
                <a:schemeClr val="dk1"/>
              </a:buClr>
              <a:buSzPts val="3300"/>
              <a:buNone/>
            </a:pPr>
            <a:r>
              <a:t/>
            </a:r>
            <a:endParaRPr b="1" sz="3300" u="sng"/>
          </a:p>
        </p:txBody>
      </p:sp>
      <p:pic>
        <p:nvPicPr>
          <p:cNvPr descr="The McGrath Institute for Church Life - ThinkND" id="186" name="Google Shape;186;p31"/>
          <p:cNvPicPr preferRelativeResize="0"/>
          <p:nvPr/>
        </p:nvPicPr>
        <p:blipFill rotWithShape="1">
          <a:blip r:embed="rId4">
            <a:alphaModFix/>
          </a:blip>
          <a:srcRect b="0" l="0" r="0" t="0"/>
          <a:stretch/>
        </p:blipFill>
        <p:spPr>
          <a:xfrm>
            <a:off x="7772398" y="4519875"/>
            <a:ext cx="1371600" cy="457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2"/>
          <p:cNvSpPr txBox="1"/>
          <p:nvPr>
            <p:ph idx="1" type="body"/>
          </p:nvPr>
        </p:nvSpPr>
        <p:spPr>
          <a:xfrm>
            <a:off x="209275" y="883550"/>
            <a:ext cx="8261700" cy="4125000"/>
          </a:xfrm>
          <a:prstGeom prst="rect">
            <a:avLst/>
          </a:prstGeom>
          <a:noFill/>
          <a:ln>
            <a:noFill/>
          </a:ln>
        </p:spPr>
        <p:txBody>
          <a:bodyPr anchorCtr="0" anchor="t" bIns="34275" lIns="68575" spcFirstLastPara="1" rIns="68575" wrap="square" tIns="34275">
            <a:normAutofit/>
          </a:bodyPr>
          <a:lstStyle/>
          <a:p>
            <a:pPr indent="0" lvl="0" marL="177800" rtl="0" algn="l">
              <a:lnSpc>
                <a:spcPct val="90000"/>
              </a:lnSpc>
              <a:spcBef>
                <a:spcPts val="0"/>
              </a:spcBef>
              <a:spcAft>
                <a:spcPts val="0"/>
              </a:spcAft>
              <a:buNone/>
            </a:pPr>
            <a:r>
              <a:rPr lang="en" sz="3000">
                <a:latin typeface="Garamond"/>
                <a:ea typeface="Garamond"/>
                <a:cs typeface="Garamond"/>
                <a:sym typeface="Garamond"/>
              </a:rPr>
              <a:t>Creation is </a:t>
            </a:r>
            <a:r>
              <a:rPr b="1" lang="en" sz="3000" u="sng">
                <a:latin typeface="Garamond"/>
                <a:ea typeface="Garamond"/>
                <a:cs typeface="Garamond"/>
                <a:sym typeface="Garamond"/>
              </a:rPr>
              <a:t>not only </a:t>
            </a:r>
            <a:r>
              <a:rPr lang="en" sz="3000">
                <a:latin typeface="Garamond"/>
                <a:ea typeface="Garamond"/>
                <a:cs typeface="Garamond"/>
                <a:sym typeface="Garamond"/>
              </a:rPr>
              <a:t>an "event" that happened at some time in the distant past.</a:t>
            </a:r>
            <a:br>
              <a:rPr lang="en" sz="3000">
                <a:latin typeface="Garamond"/>
                <a:ea typeface="Garamond"/>
                <a:cs typeface="Garamond"/>
                <a:sym typeface="Garamond"/>
              </a:rPr>
            </a:br>
            <a:endParaRPr sz="3000">
              <a:latin typeface="Garamond"/>
              <a:ea typeface="Garamond"/>
              <a:cs typeface="Garamond"/>
              <a:sym typeface="Garamond"/>
            </a:endParaRPr>
          </a:p>
          <a:p>
            <a:pPr indent="0" lvl="0" marL="177800" rtl="0" algn="l">
              <a:lnSpc>
                <a:spcPct val="115000"/>
              </a:lnSpc>
              <a:spcBef>
                <a:spcPts val="800"/>
              </a:spcBef>
              <a:spcAft>
                <a:spcPts val="0"/>
              </a:spcAft>
              <a:buNone/>
            </a:pPr>
            <a:r>
              <a:rPr lang="en" sz="3000">
                <a:latin typeface="Garamond"/>
                <a:ea typeface="Garamond"/>
                <a:cs typeface="Garamond"/>
                <a:sym typeface="Garamond"/>
              </a:rPr>
              <a:t>The word "creation" has two meanings in theology:</a:t>
            </a:r>
            <a:endParaRPr>
              <a:latin typeface="Garamond"/>
              <a:ea typeface="Garamond"/>
              <a:cs typeface="Garamond"/>
              <a:sym typeface="Garamond"/>
            </a:endParaRPr>
          </a:p>
          <a:p>
            <a:pPr indent="-342900" lvl="1" marL="736600" rtl="0" algn="l">
              <a:lnSpc>
                <a:spcPct val="115000"/>
              </a:lnSpc>
              <a:spcBef>
                <a:spcPts val="400"/>
              </a:spcBef>
              <a:spcAft>
                <a:spcPts val="0"/>
              </a:spcAft>
              <a:buClr>
                <a:schemeClr val="dk1"/>
              </a:buClr>
              <a:buSzPts val="3000"/>
              <a:buFont typeface="Garamond"/>
              <a:buAutoNum type="arabicPeriod"/>
            </a:pPr>
            <a:r>
              <a:rPr i="1" lang="en" sz="3000">
                <a:latin typeface="Garamond"/>
                <a:ea typeface="Garamond"/>
                <a:cs typeface="Garamond"/>
                <a:sym typeface="Garamond"/>
              </a:rPr>
              <a:t>Creatio ex Nihilo</a:t>
            </a:r>
            <a:r>
              <a:rPr lang="en" sz="3000">
                <a:latin typeface="Garamond"/>
                <a:ea typeface="Garamond"/>
                <a:cs typeface="Garamond"/>
                <a:sym typeface="Garamond"/>
              </a:rPr>
              <a:t>: Creation “out of nothing”</a:t>
            </a:r>
            <a:endParaRPr>
              <a:latin typeface="Garamond"/>
              <a:ea typeface="Garamond"/>
              <a:cs typeface="Garamond"/>
              <a:sym typeface="Garamond"/>
            </a:endParaRPr>
          </a:p>
          <a:p>
            <a:pPr indent="-342900" lvl="1" marL="736600" rtl="0" algn="l">
              <a:lnSpc>
                <a:spcPct val="115000"/>
              </a:lnSpc>
              <a:spcBef>
                <a:spcPts val="400"/>
              </a:spcBef>
              <a:spcAft>
                <a:spcPts val="0"/>
              </a:spcAft>
              <a:buClr>
                <a:schemeClr val="dk1"/>
              </a:buClr>
              <a:buSzPts val="3000"/>
              <a:buFont typeface="Garamond"/>
              <a:buAutoNum type="arabicPeriod"/>
            </a:pPr>
            <a:r>
              <a:rPr i="1" lang="en" sz="3000">
                <a:latin typeface="Garamond"/>
                <a:ea typeface="Garamond"/>
                <a:cs typeface="Garamond"/>
                <a:sym typeface="Garamond"/>
              </a:rPr>
              <a:t>Creatio Continua</a:t>
            </a:r>
            <a:r>
              <a:rPr lang="en" sz="3000">
                <a:latin typeface="Garamond"/>
                <a:ea typeface="Garamond"/>
                <a:cs typeface="Garamond"/>
                <a:sym typeface="Garamond"/>
              </a:rPr>
              <a:t>: “Continuous Creation”</a:t>
            </a:r>
            <a:endParaRPr sz="2100">
              <a:latin typeface="Garamond"/>
              <a:ea typeface="Garamond"/>
              <a:cs typeface="Garamond"/>
              <a:sym typeface="Garamond"/>
            </a:endParaRPr>
          </a:p>
        </p:txBody>
      </p:sp>
      <p:pic>
        <p:nvPicPr>
          <p:cNvPr descr="The McGrath Institute for Church Life - ThinkND" id="192" name="Google Shape;192;p32"/>
          <p:cNvPicPr preferRelativeResize="0"/>
          <p:nvPr/>
        </p:nvPicPr>
        <p:blipFill rotWithShape="1">
          <a:blip r:embed="rId3">
            <a:alphaModFix/>
          </a:blip>
          <a:srcRect b="0" l="0" r="0" t="0"/>
          <a:stretch/>
        </p:blipFill>
        <p:spPr>
          <a:xfrm>
            <a:off x="7772398" y="4519875"/>
            <a:ext cx="1371600" cy="457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33"/>
          <p:cNvPicPr preferRelativeResize="0"/>
          <p:nvPr/>
        </p:nvPicPr>
        <p:blipFill rotWithShape="1">
          <a:blip r:embed="rId3">
            <a:alphaModFix/>
          </a:blip>
          <a:srcRect b="0" l="27586" r="27789" t="0"/>
          <a:stretch/>
        </p:blipFill>
        <p:spPr>
          <a:xfrm>
            <a:off x="-1" y="8"/>
            <a:ext cx="3451610" cy="5143493"/>
          </a:xfrm>
          <a:prstGeom prst="rect">
            <a:avLst/>
          </a:prstGeom>
          <a:noFill/>
          <a:ln>
            <a:noFill/>
          </a:ln>
        </p:spPr>
      </p:pic>
      <p:sp>
        <p:nvSpPr>
          <p:cNvPr id="199" name="Google Shape;199;p33"/>
          <p:cNvSpPr txBox="1"/>
          <p:nvPr>
            <p:ph type="title"/>
          </p:nvPr>
        </p:nvSpPr>
        <p:spPr>
          <a:xfrm>
            <a:off x="3956325" y="367325"/>
            <a:ext cx="4632600" cy="936900"/>
          </a:xfrm>
          <a:prstGeom prst="rect">
            <a:avLst/>
          </a:prstGeom>
          <a:noFill/>
          <a:ln>
            <a:noFill/>
          </a:ln>
        </p:spPr>
        <p:txBody>
          <a:bodyPr anchorCtr="0" anchor="ctr" bIns="34275" lIns="68575" spcFirstLastPara="1" rIns="68575" wrap="square" tIns="34275">
            <a:noAutofit/>
          </a:bodyPr>
          <a:lstStyle/>
          <a:p>
            <a:pPr indent="0" lvl="0" marL="0" rtl="0" algn="ctr">
              <a:lnSpc>
                <a:spcPct val="69000"/>
              </a:lnSpc>
              <a:spcBef>
                <a:spcPts val="0"/>
              </a:spcBef>
              <a:spcAft>
                <a:spcPts val="0"/>
              </a:spcAft>
              <a:buClr>
                <a:schemeClr val="dk1"/>
              </a:buClr>
              <a:buSzPts val="3100"/>
              <a:buFont typeface="Calibri"/>
              <a:buNone/>
            </a:pPr>
            <a:br>
              <a:rPr lang="en" sz="3000" u="sng"/>
            </a:br>
            <a:br>
              <a:rPr lang="en" sz="3000" u="sng"/>
            </a:br>
            <a:r>
              <a:rPr lang="en" sz="3600" u="sng">
                <a:latin typeface="Garamond"/>
                <a:ea typeface="Garamond"/>
                <a:cs typeface="Garamond"/>
                <a:sym typeface="Garamond"/>
              </a:rPr>
              <a:t>Only God ‘Creates’</a:t>
            </a:r>
            <a:br>
              <a:rPr lang="en" sz="3000" u="sng"/>
            </a:br>
            <a:br>
              <a:rPr lang="en" sz="3000" u="sng"/>
            </a:br>
            <a:endParaRPr sz="3000" u="sng"/>
          </a:p>
        </p:txBody>
      </p:sp>
      <p:sp>
        <p:nvSpPr>
          <p:cNvPr id="200" name="Google Shape;200;p33"/>
          <p:cNvSpPr txBox="1"/>
          <p:nvPr>
            <p:ph idx="1" type="body"/>
          </p:nvPr>
        </p:nvSpPr>
        <p:spPr>
          <a:xfrm>
            <a:off x="3661150" y="1107675"/>
            <a:ext cx="5434500" cy="3412200"/>
          </a:xfrm>
          <a:prstGeom prst="rect">
            <a:avLst/>
          </a:prstGeom>
          <a:noFill/>
          <a:ln>
            <a:noFill/>
          </a:ln>
        </p:spPr>
        <p:txBody>
          <a:bodyPr anchorCtr="0" anchor="t" bIns="34275" lIns="68575" spcFirstLastPara="1" rIns="68575" wrap="square" tIns="34275">
            <a:normAutofit lnSpcReduction="10000"/>
          </a:bodyPr>
          <a:lstStyle/>
          <a:p>
            <a:pPr indent="0" lvl="1" marL="393700" rtl="0" algn="l">
              <a:lnSpc>
                <a:spcPct val="90000"/>
              </a:lnSpc>
              <a:spcBef>
                <a:spcPts val="0"/>
              </a:spcBef>
              <a:spcAft>
                <a:spcPts val="0"/>
              </a:spcAft>
              <a:buClr>
                <a:schemeClr val="dk1"/>
              </a:buClr>
              <a:buSzPts val="2100"/>
              <a:buNone/>
            </a:pPr>
            <a:r>
              <a:t/>
            </a:r>
            <a:endParaRPr b="1" sz="2100" u="sng"/>
          </a:p>
          <a:p>
            <a:pPr indent="0" lvl="0" marL="177800" rtl="0" algn="l">
              <a:lnSpc>
                <a:spcPct val="115000"/>
              </a:lnSpc>
              <a:spcBef>
                <a:spcPts val="800"/>
              </a:spcBef>
              <a:spcAft>
                <a:spcPts val="0"/>
              </a:spcAft>
              <a:buNone/>
            </a:pPr>
            <a:r>
              <a:rPr lang="en" sz="3000">
                <a:latin typeface="Garamond"/>
                <a:ea typeface="Garamond"/>
                <a:cs typeface="Garamond"/>
                <a:sym typeface="Garamond"/>
              </a:rPr>
              <a:t>Creation</a:t>
            </a:r>
            <a:r>
              <a:rPr lang="en" sz="3000">
                <a:latin typeface="Garamond"/>
                <a:ea typeface="Garamond"/>
                <a:cs typeface="Garamond"/>
                <a:sym typeface="Garamond"/>
              </a:rPr>
              <a:t>”</a:t>
            </a:r>
            <a:r>
              <a:rPr lang="en" sz="3000">
                <a:latin typeface="Garamond"/>
                <a:ea typeface="Garamond"/>
                <a:cs typeface="Garamond"/>
                <a:sym typeface="Garamond"/>
              </a:rPr>
              <a:t> refers to God’s act of bringing into existence of something from nothing</a:t>
            </a:r>
            <a:br>
              <a:rPr lang="en" sz="3000">
                <a:latin typeface="Garamond"/>
                <a:ea typeface="Garamond"/>
                <a:cs typeface="Garamond"/>
                <a:sym typeface="Garamond"/>
              </a:rPr>
            </a:br>
            <a:endParaRPr sz="3000">
              <a:latin typeface="Garamond"/>
              <a:ea typeface="Garamond"/>
              <a:cs typeface="Garamond"/>
              <a:sym typeface="Garamond"/>
            </a:endParaRPr>
          </a:p>
          <a:p>
            <a:pPr indent="0" lvl="0" marL="177800" rtl="0" algn="l">
              <a:lnSpc>
                <a:spcPct val="115000"/>
              </a:lnSpc>
              <a:spcBef>
                <a:spcPts val="800"/>
              </a:spcBef>
              <a:spcAft>
                <a:spcPts val="0"/>
              </a:spcAft>
              <a:buNone/>
            </a:pPr>
            <a:r>
              <a:rPr lang="en" sz="3000">
                <a:latin typeface="Garamond"/>
                <a:ea typeface="Garamond"/>
                <a:cs typeface="Garamond"/>
                <a:sym typeface="Garamond"/>
              </a:rPr>
              <a:t>Creatures only create analogously</a:t>
            </a:r>
            <a:endParaRPr sz="3000">
              <a:latin typeface="Garamond"/>
              <a:ea typeface="Garamond"/>
              <a:cs typeface="Garamond"/>
              <a:sym typeface="Garamond"/>
            </a:endParaRPr>
          </a:p>
          <a:p>
            <a:pPr indent="-63500" lvl="1" marL="520700" rtl="0" algn="l">
              <a:lnSpc>
                <a:spcPct val="90000"/>
              </a:lnSpc>
              <a:spcBef>
                <a:spcPts val="400"/>
              </a:spcBef>
              <a:spcAft>
                <a:spcPts val="0"/>
              </a:spcAft>
              <a:buClr>
                <a:schemeClr val="dk1"/>
              </a:buClr>
              <a:buSzPts val="1800"/>
              <a:buNone/>
            </a:pPr>
            <a:r>
              <a:t/>
            </a:r>
            <a:endParaRPr/>
          </a:p>
        </p:txBody>
      </p:sp>
      <p:pic>
        <p:nvPicPr>
          <p:cNvPr descr="The McGrath Institute for Church Life - ThinkND" id="201" name="Google Shape;201;p33"/>
          <p:cNvPicPr preferRelativeResize="0"/>
          <p:nvPr/>
        </p:nvPicPr>
        <p:blipFill rotWithShape="1">
          <a:blip r:embed="rId4">
            <a:alphaModFix/>
          </a:blip>
          <a:srcRect b="0" l="0" r="0" t="0"/>
          <a:stretch/>
        </p:blipFill>
        <p:spPr>
          <a:xfrm>
            <a:off x="7772398" y="4519875"/>
            <a:ext cx="1371600" cy="457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