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12192000" cy="6858000"/>
  <p:notesSz cx="6858000" cy="9144000"/>
  <p:embeddedFontLst>
    <p:embeddedFont>
      <p:font typeface="Calibri" panose="020F0502020204030204" pitchFamily="34" charset="0"/>
      <p:regular r:id="rId38"/>
      <p:bold r:id="rId39"/>
      <p:italic r:id="rId40"/>
      <p:boldItalic r:id="rId41"/>
    </p:embeddedFont>
    <p:embeddedFont>
      <p:font typeface="Garamond" panose="02020404030301010803" pitchFamily="18" charset="0"/>
      <p:regular r:id="rId42"/>
      <p:bold r:id="rId43"/>
      <p:italic r:id="rId44"/>
      <p:boldItalic r:id="rId45"/>
    </p:embeddedFont>
    <p:embeddedFont>
      <p:font typeface="Georgia" panose="02040502050405020303" pitchFamily="18" charset="0"/>
      <p:regular r:id="rId46"/>
      <p:bold r:id="rId47"/>
      <p:italic r:id="rId48"/>
      <p:boldItalic r:id="rId49"/>
    </p:embeddedFont>
    <p:embeddedFont>
      <p:font typeface="Times" panose="02020603050405020304" pitchFamily="18"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4" roundtripDataSignature="AMtx7mgWseAbozwn6f1Q7HMf5gjbeLTmg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209" autoAdjust="0"/>
  </p:normalViewPr>
  <p:slideViewPr>
    <p:cSldViewPr snapToGrid="0">
      <p:cViewPr varScale="1">
        <p:scale>
          <a:sx n="48" d="100"/>
          <a:sy n="48" d="100"/>
        </p:scale>
        <p:origin x="134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i="1"/>
              <a:t>At this point, students have studied the harmful effects of pornography on the individual, on human relationships, and society at large from a scientific and sociological perspective. Hopefully students will already be thinking about how the Church might respond to the issue of pornography, and what reasons the Church might give for teaching that pornography is sinful and harmful to the human person. This lesson aims to give students a clear understanding of how the Church’s teaching on pornography is grounded in Catholic anthropology - the understanding of who the human person is, and what we were made for. This set of slides will lead students into the final assessment where they will be asked to respond to the prompt: Why is pornography harmful to the human person? For this final assessment, you will be asked to answer this question by developing an argument using academic research from “Fight the New Drug” and theological insights.</a:t>
            </a:r>
            <a:endParaRPr i="1">
              <a:highlight>
                <a:srgbClr val="FFFF00"/>
              </a:highlight>
            </a:endParaRPr>
          </a:p>
        </p:txBody>
      </p:sp>
      <p:sp>
        <p:nvSpPr>
          <p:cNvPr id="104" name="Google Shape;10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33b7ad5df2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33b7ad5df2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i="1"/>
              <a:t>Once students have had a chance to discuss non-sexual intimacy, the teacher will explain the role of sexual intimacy in the context of a healthy marriage. While sexual intimacy is a critical part of the marital relationship, it is meant to exist alongside the many other manifestations of intimacy. True intimacy requires vulnerability, knowledge of one’s authentic self, and the ability to recognize one’s spouse as a gift and mystery. </a:t>
            </a:r>
            <a:endParaRPr i="1"/>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i="1"/>
          </a:p>
        </p:txBody>
      </p:sp>
      <p:sp>
        <p:nvSpPr>
          <p:cNvPr id="172" name="Google Shape;172;g133b7ad5df2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c2993162e9_1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c2993162e9_1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i="1"/>
              <a:t>At this point, students should have enough knowledge to begin to see some of the problems with pornography, particularly in light of intimacy with God and others. Student responses might include…</a:t>
            </a:r>
            <a:endParaRPr i="1"/>
          </a:p>
          <a:p>
            <a:pPr marL="457200" lvl="0" indent="-317500" algn="l" rtl="0">
              <a:spcBef>
                <a:spcPts val="0"/>
              </a:spcBef>
              <a:spcAft>
                <a:spcPts val="0"/>
              </a:spcAft>
              <a:buSzPts val="1400"/>
              <a:buChar char="●"/>
            </a:pPr>
            <a:r>
              <a:rPr lang="en-US" i="1"/>
              <a:t>Pornography is a distortion of intimacy because it portrays sexual intimacy without any other type of intimacy. </a:t>
            </a:r>
            <a:endParaRPr i="1"/>
          </a:p>
          <a:p>
            <a:pPr marL="457200" lvl="0" indent="-317500" algn="l" rtl="0">
              <a:spcBef>
                <a:spcPts val="0"/>
              </a:spcBef>
              <a:spcAft>
                <a:spcPts val="0"/>
              </a:spcAft>
              <a:buSzPts val="1400"/>
              <a:buChar char="●"/>
            </a:pPr>
            <a:r>
              <a:rPr lang="en-US" i="1"/>
              <a:t>It gives a one-dimensional view of intimacy that ignores the human need for other dimensions of intimacy. </a:t>
            </a:r>
            <a:endParaRPr i="1"/>
          </a:p>
          <a:p>
            <a:pPr marL="457200" lvl="0" indent="-317500" algn="l" rtl="0">
              <a:spcBef>
                <a:spcPts val="0"/>
              </a:spcBef>
              <a:spcAft>
                <a:spcPts val="0"/>
              </a:spcAft>
              <a:buSzPts val="1400"/>
              <a:buChar char="●"/>
            </a:pPr>
            <a:r>
              <a:rPr lang="en-US" i="1"/>
              <a:t>Pornography provides only an illusion of intimacy, since there is no real relationship between the persons on the screen and the consumer. </a:t>
            </a:r>
            <a:endParaRPr i="1"/>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180" name="Google Shape;180;g1c2993162e9_1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33b7ad5df2_1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33b7ad5df2_1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i="1"/>
              <a:t>Pornography is a distortion of intimacy because it portrays sexual intimacy without any other type of intimacy. It gives a one-dimensional view of intimacy that ignores the human need for other dimensions of intimacy. Pornography provides only an illusion of intimacy, since there is no real relationship between the persons on the screen and the consumer.</a:t>
            </a:r>
            <a:endParaRPr i="1"/>
          </a:p>
          <a:p>
            <a:pPr marL="0" lvl="0" indent="0" algn="l" rtl="0">
              <a:spcBef>
                <a:spcPts val="0"/>
              </a:spcBef>
              <a:spcAft>
                <a:spcPts val="0"/>
              </a:spcAft>
              <a:buClr>
                <a:schemeClr val="dk1"/>
              </a:buClr>
              <a:buSzPts val="1100"/>
              <a:buFont typeface="Arial"/>
              <a:buNone/>
            </a:pPr>
            <a:endParaRPr b="1" i="1"/>
          </a:p>
          <a:p>
            <a:pPr marL="0" lvl="0" indent="0" algn="l" rtl="0">
              <a:spcBef>
                <a:spcPts val="0"/>
              </a:spcBef>
              <a:spcAft>
                <a:spcPts val="0"/>
              </a:spcAft>
              <a:buClr>
                <a:schemeClr val="dk1"/>
              </a:buClr>
              <a:buSzPts val="1100"/>
              <a:buFont typeface="Arial"/>
              <a:buNone/>
            </a:pPr>
            <a:r>
              <a:rPr lang="en-US" b="1" i="1"/>
              <a:t>End of Day 1</a:t>
            </a:r>
            <a:endParaRPr i="1">
              <a:highlight>
                <a:srgbClr val="FFFF00"/>
              </a:highlight>
            </a:endParaRPr>
          </a:p>
        </p:txBody>
      </p:sp>
      <p:sp>
        <p:nvSpPr>
          <p:cNvPr id="186" name="Google Shape;186;g133b7ad5df2_1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a720673ec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a720673eca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i="1"/>
              <a:t>Start of Day 2</a:t>
            </a:r>
            <a:endParaRPr b="1" i="1"/>
          </a:p>
          <a:p>
            <a:pPr marL="0" lvl="0" indent="0" algn="l" rtl="0">
              <a:spcBef>
                <a:spcPts val="0"/>
              </a:spcBef>
              <a:spcAft>
                <a:spcPts val="0"/>
              </a:spcAft>
              <a:buNone/>
            </a:pPr>
            <a:endParaRPr i="1"/>
          </a:p>
          <a:p>
            <a:pPr marL="0" lvl="0" indent="0" algn="l" rtl="0">
              <a:spcBef>
                <a:spcPts val="0"/>
              </a:spcBef>
              <a:spcAft>
                <a:spcPts val="0"/>
              </a:spcAft>
              <a:buNone/>
            </a:pPr>
            <a:r>
              <a:rPr lang="en-US" i="1"/>
              <a:t>The teacher will begin by asking students to answer the questions on this slide. After giving students a few seconds to think about the questions on their own, the teacher can ask for volunteers to share their responses with the class. These questions will give the students an opportunity to recall the material of the previous class. The teacher may also invite students to ask any clarifying questions they may have about the previous day’s material.</a:t>
            </a:r>
            <a:endParaRPr i="1"/>
          </a:p>
          <a:p>
            <a:pPr marL="0" lvl="0" indent="0" algn="l" rtl="0">
              <a:spcBef>
                <a:spcPts val="0"/>
              </a:spcBef>
              <a:spcAft>
                <a:spcPts val="0"/>
              </a:spcAft>
              <a:buNone/>
            </a:pPr>
            <a:endParaRPr i="1"/>
          </a:p>
          <a:p>
            <a:pPr marL="457200" lvl="0" indent="-317500" algn="l" rtl="0">
              <a:spcBef>
                <a:spcPts val="0"/>
              </a:spcBef>
              <a:spcAft>
                <a:spcPts val="0"/>
              </a:spcAft>
              <a:buSzPts val="1400"/>
              <a:buAutoNum type="arabicPeriod"/>
            </a:pPr>
            <a:r>
              <a:rPr lang="en-US" i="1"/>
              <a:t>What is anthropology?</a:t>
            </a:r>
            <a:endParaRPr i="1"/>
          </a:p>
          <a:p>
            <a:pPr marL="0" lvl="0" indent="0" algn="l" rtl="0">
              <a:spcBef>
                <a:spcPts val="0"/>
              </a:spcBef>
              <a:spcAft>
                <a:spcPts val="0"/>
              </a:spcAft>
              <a:buNone/>
            </a:pPr>
            <a:r>
              <a:rPr lang="en-US" i="1"/>
              <a:t>Studying human beings through observation. It can also involve studying the origin, nature, and destiny of human beings.</a:t>
            </a:r>
            <a:endParaRPr i="1"/>
          </a:p>
          <a:p>
            <a:pPr marL="457200" lvl="0" indent="-317500" algn="l" rtl="0">
              <a:spcBef>
                <a:spcPts val="0"/>
              </a:spcBef>
              <a:spcAft>
                <a:spcPts val="0"/>
              </a:spcAft>
              <a:buSzPts val="1400"/>
              <a:buAutoNum type="arabicPeriod"/>
            </a:pPr>
            <a:r>
              <a:rPr lang="en-US" i="1"/>
              <a:t>What are we studying when we explore </a:t>
            </a:r>
            <a:r>
              <a:rPr lang="en-US"/>
              <a:t>Catholic</a:t>
            </a:r>
            <a:r>
              <a:rPr lang="en-US" i="1"/>
              <a:t> anthropology?</a:t>
            </a:r>
            <a:endParaRPr i="1"/>
          </a:p>
          <a:p>
            <a:pPr marL="0" lvl="0" indent="0" algn="l" rtl="0">
              <a:spcBef>
                <a:spcPts val="0"/>
              </a:spcBef>
              <a:spcAft>
                <a:spcPts val="0"/>
              </a:spcAft>
              <a:buNone/>
            </a:pPr>
            <a:r>
              <a:rPr lang="en-US" i="1"/>
              <a:t>Catholic anthropology explores human nature through the lenses of nature, Scripture, and the teachings of the Church.</a:t>
            </a:r>
            <a:endParaRPr i="1"/>
          </a:p>
          <a:p>
            <a:pPr marL="457200" lvl="0" indent="-317500" algn="l" rtl="0">
              <a:spcBef>
                <a:spcPts val="0"/>
              </a:spcBef>
              <a:spcAft>
                <a:spcPts val="0"/>
              </a:spcAft>
              <a:buSzPts val="1400"/>
              <a:buAutoNum type="arabicPeriod"/>
            </a:pPr>
            <a:r>
              <a:rPr lang="en-US" i="1"/>
              <a:t>The first takeaway of Catholic anthropology was, “Human beings are made for intimate relationship with God and others.” Why is pornography an illusion of intimacy?</a:t>
            </a:r>
            <a:endParaRPr i="1"/>
          </a:p>
          <a:p>
            <a:pPr marL="0" lvl="0" indent="0" algn="l" rtl="0">
              <a:spcBef>
                <a:spcPts val="0"/>
              </a:spcBef>
              <a:spcAft>
                <a:spcPts val="0"/>
              </a:spcAft>
              <a:buNone/>
            </a:pPr>
            <a:r>
              <a:rPr lang="en-US" i="1"/>
              <a:t>Pornography is an </a:t>
            </a:r>
            <a:r>
              <a:rPr lang="en-US"/>
              <a:t>illusion</a:t>
            </a:r>
            <a:r>
              <a:rPr lang="en-US" i="1"/>
              <a:t> of intimacy because it may provide pleasurable feelings similar to the feelings that come from real physical intimacy, but there is no real relationship between the people on the screen and the consumer.</a:t>
            </a:r>
            <a:endParaRPr i="1"/>
          </a:p>
          <a:p>
            <a:pPr marL="0" lvl="0" indent="0" algn="l" rtl="0">
              <a:spcBef>
                <a:spcPts val="0"/>
              </a:spcBef>
              <a:spcAft>
                <a:spcPts val="0"/>
              </a:spcAft>
              <a:buNone/>
            </a:pPr>
            <a:endParaRPr i="1"/>
          </a:p>
        </p:txBody>
      </p:sp>
      <p:sp>
        <p:nvSpPr>
          <p:cNvPr id="194" name="Google Shape;194;g1a720673eca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365173a88c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1365173a88c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i="1"/>
              <a:t>Here the teacher introduces the second of the three principles. This idea will be explained in-depth in later slides, but at this point it might be beneficial for the teacher to ask students if they have heard of this idea before and if so, what it means to them.</a:t>
            </a:r>
            <a:endParaRPr i="1"/>
          </a:p>
        </p:txBody>
      </p:sp>
      <p:sp>
        <p:nvSpPr>
          <p:cNvPr id="201" name="Google Shape;201;g1365173a88c_0_15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1c4176a9c2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11c4176a9c2_0_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i="1"/>
              <a:t>After reading the Genesis passage, the teacher should help the students break the passage into two parts:</a:t>
            </a:r>
            <a:endParaRPr i="1"/>
          </a:p>
          <a:p>
            <a:pPr marL="0" lvl="0" indent="0" algn="l" rtl="0">
              <a:spcBef>
                <a:spcPts val="0"/>
              </a:spcBef>
              <a:spcAft>
                <a:spcPts val="0"/>
              </a:spcAft>
              <a:buNone/>
            </a:pPr>
            <a:r>
              <a:rPr lang="en-US" i="1"/>
              <a:t>1. “God formed the man out of the dust of the ground” - indicates the bodily formation of the human person</a:t>
            </a:r>
            <a:endParaRPr i="1"/>
          </a:p>
          <a:p>
            <a:pPr marL="0" lvl="0" indent="0" algn="l" rtl="0">
              <a:spcBef>
                <a:spcPts val="0"/>
              </a:spcBef>
              <a:spcAft>
                <a:spcPts val="0"/>
              </a:spcAft>
              <a:buNone/>
            </a:pPr>
            <a:r>
              <a:rPr lang="en-US" i="1"/>
              <a:t>2. “[God] blew into his nostrils the breath of life” - indicates the creation of the soul</a:t>
            </a:r>
            <a:endParaRPr i="1"/>
          </a:p>
          <a:p>
            <a:pPr marL="0" lvl="0" indent="0" algn="l" rtl="0">
              <a:spcBef>
                <a:spcPts val="0"/>
              </a:spcBef>
              <a:spcAft>
                <a:spcPts val="0"/>
              </a:spcAft>
              <a:buNone/>
            </a:pPr>
            <a:endParaRPr i="1"/>
          </a:p>
          <a:p>
            <a:pPr marL="0" lvl="0" indent="0" algn="l" rtl="0">
              <a:spcBef>
                <a:spcPts val="0"/>
              </a:spcBef>
              <a:spcAft>
                <a:spcPts val="0"/>
              </a:spcAft>
              <a:buNone/>
            </a:pPr>
            <a:r>
              <a:rPr lang="en-US" i="1"/>
              <a:t>We spoke previously in this unit about our bodily senses, and the ways in which the environment around us can impact us. We experience the world in a significant way through our bodies. Though the soul is not something we can see with our eyes, there are rational arguments for the existence of the human soul. The human person’s ability to reason and make free choices is one of the clearest indications of the existence of the soul. This will be discussed on the next slide.</a:t>
            </a:r>
            <a:endParaRPr i="1"/>
          </a:p>
          <a:p>
            <a:pPr marL="0" lvl="0" indent="0" algn="l" rtl="0">
              <a:spcBef>
                <a:spcPts val="0"/>
              </a:spcBef>
              <a:spcAft>
                <a:spcPts val="0"/>
              </a:spcAft>
              <a:buNone/>
            </a:pPr>
            <a:endParaRPr/>
          </a:p>
          <a:p>
            <a:pPr marL="0" lvl="0" indent="0" algn="l" rtl="0">
              <a:spcBef>
                <a:spcPts val="0"/>
              </a:spcBef>
              <a:spcAft>
                <a:spcPts val="0"/>
              </a:spcAft>
              <a:buNone/>
            </a:pPr>
            <a:r>
              <a:rPr lang="en-US"/>
              <a:t> </a:t>
            </a:r>
            <a:endParaRPr/>
          </a:p>
        </p:txBody>
      </p:sp>
      <p:sp>
        <p:nvSpPr>
          <p:cNvPr id="210" name="Google Shape;210;g11c4176a9c2_0_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57cf74fded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257cf74fded_0_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i="1"/>
              <a:t>After reading the Genesis passage, the teacher should help the students break the passage into two parts:</a:t>
            </a:r>
            <a:endParaRPr i="1"/>
          </a:p>
          <a:p>
            <a:pPr marL="0" lvl="0" indent="0" algn="l" rtl="0">
              <a:spcBef>
                <a:spcPts val="0"/>
              </a:spcBef>
              <a:spcAft>
                <a:spcPts val="0"/>
              </a:spcAft>
              <a:buNone/>
            </a:pPr>
            <a:r>
              <a:rPr lang="en-US" i="1"/>
              <a:t>1. “God formed the man out of the dust of the ground” - indicates the bodily formation of the human person</a:t>
            </a:r>
            <a:endParaRPr i="1"/>
          </a:p>
          <a:p>
            <a:pPr marL="0" lvl="0" indent="0" algn="l" rtl="0">
              <a:spcBef>
                <a:spcPts val="0"/>
              </a:spcBef>
              <a:spcAft>
                <a:spcPts val="0"/>
              </a:spcAft>
              <a:buNone/>
            </a:pPr>
            <a:r>
              <a:rPr lang="en-US" i="1"/>
              <a:t>2. “[God] blew into his nostrils the breath of life” - indicates the creation of the soul</a:t>
            </a:r>
            <a:endParaRPr i="1"/>
          </a:p>
          <a:p>
            <a:pPr marL="0" lvl="0" indent="0" algn="l" rtl="0">
              <a:spcBef>
                <a:spcPts val="0"/>
              </a:spcBef>
              <a:spcAft>
                <a:spcPts val="0"/>
              </a:spcAft>
              <a:buNone/>
            </a:pPr>
            <a:endParaRPr i="1"/>
          </a:p>
          <a:p>
            <a:pPr marL="0" lvl="0" indent="0" algn="l" rtl="0">
              <a:spcBef>
                <a:spcPts val="0"/>
              </a:spcBef>
              <a:spcAft>
                <a:spcPts val="0"/>
              </a:spcAft>
              <a:buNone/>
            </a:pPr>
            <a:r>
              <a:rPr lang="en-US" i="1"/>
              <a:t>We spoke previously in this unit about our bodily senses, and the ways in which the environment around us can impact us. We experience the world in a significant way through our bodies. Though the soul is not something we can see with our eyes, there are rational arguments for the existence of the human soul. The human person’s ability to reason and make free choices is one of the clearest indications of the existence of the soul. This will be discussed on the next slide.</a:t>
            </a:r>
            <a:endParaRPr i="1"/>
          </a:p>
          <a:p>
            <a:pPr marL="0" lvl="0" indent="0" algn="l" rtl="0">
              <a:spcBef>
                <a:spcPts val="0"/>
              </a:spcBef>
              <a:spcAft>
                <a:spcPts val="0"/>
              </a:spcAft>
              <a:buNone/>
            </a:pPr>
            <a:endParaRPr/>
          </a:p>
          <a:p>
            <a:pPr marL="0" lvl="0" indent="0" algn="l" rtl="0">
              <a:spcBef>
                <a:spcPts val="0"/>
              </a:spcBef>
              <a:spcAft>
                <a:spcPts val="0"/>
              </a:spcAft>
              <a:buNone/>
            </a:pPr>
            <a:r>
              <a:rPr lang="en-US"/>
              <a:t> </a:t>
            </a:r>
            <a:endParaRPr/>
          </a:p>
        </p:txBody>
      </p:sp>
      <p:sp>
        <p:nvSpPr>
          <p:cNvPr id="218" name="Google Shape;218;g257cf74fded_0_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57cf74fded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57cf74fded_0_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i="1"/>
              <a:t>After reading the Genesis passage, the teacher should help the students break the passage into two parts:</a:t>
            </a:r>
            <a:endParaRPr i="1"/>
          </a:p>
          <a:p>
            <a:pPr marL="0" lvl="0" indent="0" algn="l" rtl="0">
              <a:spcBef>
                <a:spcPts val="0"/>
              </a:spcBef>
              <a:spcAft>
                <a:spcPts val="0"/>
              </a:spcAft>
              <a:buNone/>
            </a:pPr>
            <a:r>
              <a:rPr lang="en-US" i="1"/>
              <a:t>1. “God formed the man out of the dust of the ground” - indicates the bodily formation of the human person</a:t>
            </a:r>
            <a:endParaRPr i="1"/>
          </a:p>
          <a:p>
            <a:pPr marL="0" lvl="0" indent="0" algn="l" rtl="0">
              <a:spcBef>
                <a:spcPts val="0"/>
              </a:spcBef>
              <a:spcAft>
                <a:spcPts val="0"/>
              </a:spcAft>
              <a:buNone/>
            </a:pPr>
            <a:r>
              <a:rPr lang="en-US" i="1"/>
              <a:t>2. “[God] blew into his nostrils the breath of life” - indicates the creation of the soul</a:t>
            </a:r>
            <a:endParaRPr i="1"/>
          </a:p>
          <a:p>
            <a:pPr marL="0" lvl="0" indent="0" algn="l" rtl="0">
              <a:spcBef>
                <a:spcPts val="0"/>
              </a:spcBef>
              <a:spcAft>
                <a:spcPts val="0"/>
              </a:spcAft>
              <a:buNone/>
            </a:pPr>
            <a:endParaRPr i="1"/>
          </a:p>
          <a:p>
            <a:pPr marL="0" lvl="0" indent="0" algn="l" rtl="0">
              <a:spcBef>
                <a:spcPts val="0"/>
              </a:spcBef>
              <a:spcAft>
                <a:spcPts val="0"/>
              </a:spcAft>
              <a:buNone/>
            </a:pPr>
            <a:r>
              <a:rPr lang="en-US" i="1"/>
              <a:t>We spoke previously in this unit about our bodily senses, and the ways in which the environment around us can impact us. We experience the world in a significant way through our bodies. Though the soul is not something we can see with our eyes, there are rational arguments for the existence of the human soul. The human person’s ability to reason and make free choices is one of the clearest indications of the existence of the soul. This will be discussed on the next slide.</a:t>
            </a:r>
            <a:endParaRPr i="1"/>
          </a:p>
          <a:p>
            <a:pPr marL="0" lvl="0" indent="0" algn="l" rtl="0">
              <a:spcBef>
                <a:spcPts val="0"/>
              </a:spcBef>
              <a:spcAft>
                <a:spcPts val="0"/>
              </a:spcAft>
              <a:buNone/>
            </a:pPr>
            <a:endParaRPr/>
          </a:p>
          <a:p>
            <a:pPr marL="0" lvl="0" indent="0" algn="l" rtl="0">
              <a:spcBef>
                <a:spcPts val="0"/>
              </a:spcBef>
              <a:spcAft>
                <a:spcPts val="0"/>
              </a:spcAft>
              <a:buNone/>
            </a:pPr>
            <a:r>
              <a:rPr lang="en-US"/>
              <a:t> </a:t>
            </a:r>
            <a:endParaRPr/>
          </a:p>
        </p:txBody>
      </p:sp>
      <p:sp>
        <p:nvSpPr>
          <p:cNvPr id="226" name="Google Shape;226;g257cf74fded_0_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36f55839b3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36f55839b3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i="1"/>
              <a:t>Most students will be familiar with the concept of the soul, but they may not have thought very much about what our souls allow us to do. One of the powers of the soul is rationality, which allows us to conceptualize what we take in through our senses. For example, we understand the concept of ‘triangle’ by seeing and touching many different triangular objects (a slide of pizza, a piece of pie, etc.). </a:t>
            </a:r>
            <a:endParaRPr i="1"/>
          </a:p>
          <a:p>
            <a:pPr marL="0" lvl="0" indent="0" algn="l" rtl="0">
              <a:spcBef>
                <a:spcPts val="0"/>
              </a:spcBef>
              <a:spcAft>
                <a:spcPts val="0"/>
              </a:spcAft>
              <a:buClr>
                <a:schemeClr val="dk1"/>
              </a:buClr>
              <a:buSzPts val="1100"/>
              <a:buFont typeface="Arial"/>
              <a:buNone/>
            </a:pPr>
            <a:endParaRPr i="1"/>
          </a:p>
          <a:p>
            <a:pPr marL="0" lvl="0" indent="0" algn="l" rtl="0">
              <a:spcBef>
                <a:spcPts val="0"/>
              </a:spcBef>
              <a:spcAft>
                <a:spcPts val="0"/>
              </a:spcAft>
              <a:buNone/>
            </a:pPr>
            <a:r>
              <a:rPr lang="en-US" i="1"/>
              <a:t>Rationality sets human beings apart from other animals, whose scope of understanding is limited to what they can take in through their senses. As human beings with rationality, we are able to take in information through our senses and conceptualize based on those sense experiences. For example, I could see and touch many different triangular objects (a slice of pizza, a piece of pie, a tortilla chip, etc.) and come to an understanding of the abstract concept of a triangle (adapted from Dr. Melissa Moschella, “Philosophical and Theological Foundations of Human Dignity,” Teaching Human Dignity Symposium, 2022). </a:t>
            </a:r>
            <a:endParaRPr i="1"/>
          </a:p>
          <a:p>
            <a:pPr marL="0" lvl="0" indent="0" algn="l" rtl="0">
              <a:spcBef>
                <a:spcPts val="0"/>
              </a:spcBef>
              <a:spcAft>
                <a:spcPts val="0"/>
              </a:spcAft>
              <a:buNone/>
            </a:pPr>
            <a:endParaRPr i="1"/>
          </a:p>
          <a:p>
            <a:pPr marL="0" lvl="0" indent="0" algn="l" rtl="0">
              <a:spcBef>
                <a:spcPts val="0"/>
              </a:spcBef>
              <a:spcAft>
                <a:spcPts val="0"/>
              </a:spcAft>
              <a:buClr>
                <a:schemeClr val="dk1"/>
              </a:buClr>
              <a:buSzPts val="1100"/>
              <a:buFont typeface="Arial"/>
              <a:buNone/>
            </a:pPr>
            <a:r>
              <a:rPr lang="en-US" i="1"/>
              <a:t>The soul also provides human beings with a will. The will allows us to make free choices. An example of this would be choosing to eat a cheeseburger for lunch instead of a peanut butter sandwich. Both are available to me, but I choose one over the other. This kind of action involves the will. In contrast, digesting my lunch is not an act of the will. It will happen even if I don’t think about it (adapted from Dr. Melissa Moschella, “Philosophical and Theological Foundations of Human Dignity,” Teaching Human Dignity Symposium, 2022). </a:t>
            </a:r>
            <a:endParaRPr i="1"/>
          </a:p>
          <a:p>
            <a:pPr marL="0" lvl="0" indent="0" algn="l" rtl="0">
              <a:spcBef>
                <a:spcPts val="0"/>
              </a:spcBef>
              <a:spcAft>
                <a:spcPts val="0"/>
              </a:spcAft>
              <a:buClr>
                <a:schemeClr val="dk1"/>
              </a:buClr>
              <a:buSzPts val="1100"/>
              <a:buFont typeface="Arial"/>
              <a:buNone/>
            </a:pPr>
            <a:endParaRPr/>
          </a:p>
        </p:txBody>
      </p:sp>
      <p:sp>
        <p:nvSpPr>
          <p:cNvPr id="233" name="Google Shape;233;g136f55839b3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57cf74fded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57cf74fded_0_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i="1"/>
              <a:t>Most students will be familiar with the concept of the soul, but they may not have thought very much about what our souls allow us to do. One of the powers of the soul is rationality, which allows us to conceptualize what we take in through our senses. For example, we understand the concept of ‘triangle’ by seeing and touching many different triangular objects (a slide of pizza, a piece of pie, etc.). </a:t>
            </a:r>
            <a:endParaRPr i="1"/>
          </a:p>
          <a:p>
            <a:pPr marL="0" lvl="0" indent="0" algn="l" rtl="0">
              <a:spcBef>
                <a:spcPts val="0"/>
              </a:spcBef>
              <a:spcAft>
                <a:spcPts val="0"/>
              </a:spcAft>
              <a:buClr>
                <a:schemeClr val="dk1"/>
              </a:buClr>
              <a:buSzPts val="1100"/>
              <a:buFont typeface="Arial"/>
              <a:buNone/>
            </a:pPr>
            <a:endParaRPr i="1"/>
          </a:p>
          <a:p>
            <a:pPr marL="0" lvl="0" indent="0" algn="l" rtl="0">
              <a:spcBef>
                <a:spcPts val="0"/>
              </a:spcBef>
              <a:spcAft>
                <a:spcPts val="0"/>
              </a:spcAft>
              <a:buNone/>
            </a:pPr>
            <a:r>
              <a:rPr lang="en-US" i="1"/>
              <a:t>Rationality sets human beings apart from other animals, whose scope of understanding is limited to what they can take in through their senses. As human beings with rationality, we are able to take in information through our senses and conceptualize based on those sense experiences. For example, I could see and touch many different triangular objects (a slice of pizza, a piece of pie, a tortilla chip, etc.) and come to an understanding of the abstract concept of a triangle (adapted from Dr. Melissa Moschella, “Philosophical and Theological Foundations of Human Dignity,” Teaching Human Dignity Symposium, 2022). </a:t>
            </a:r>
            <a:endParaRPr i="1"/>
          </a:p>
          <a:p>
            <a:pPr marL="0" lvl="0" indent="0" algn="l" rtl="0">
              <a:spcBef>
                <a:spcPts val="0"/>
              </a:spcBef>
              <a:spcAft>
                <a:spcPts val="0"/>
              </a:spcAft>
              <a:buNone/>
            </a:pPr>
            <a:endParaRPr i="1"/>
          </a:p>
          <a:p>
            <a:pPr marL="0" lvl="0" indent="0" algn="l" rtl="0">
              <a:spcBef>
                <a:spcPts val="0"/>
              </a:spcBef>
              <a:spcAft>
                <a:spcPts val="0"/>
              </a:spcAft>
              <a:buClr>
                <a:schemeClr val="dk1"/>
              </a:buClr>
              <a:buSzPts val="1100"/>
              <a:buFont typeface="Arial"/>
              <a:buNone/>
            </a:pPr>
            <a:r>
              <a:rPr lang="en-US" i="1"/>
              <a:t>The soul also provides human beings with a will. The will allows us to make free choices. An example of this would be choosing to eat a cheeseburger for lunch instead of a peanut butter sandwich. Both are available to me, but I choose one over the other. This kind of action involves the will. In contrast, digesting my lunch is not an act of the will. It will happen even if I don’t think about it (adapted from Dr. Melissa Moschella, “Philosophical and Theological Foundations of Human Dignity,” Teaching Human Dignity Symposium, 2022). </a:t>
            </a:r>
            <a:endParaRPr i="1"/>
          </a:p>
          <a:p>
            <a:pPr marL="0" lvl="0" indent="0" algn="l" rtl="0">
              <a:spcBef>
                <a:spcPts val="0"/>
              </a:spcBef>
              <a:spcAft>
                <a:spcPts val="0"/>
              </a:spcAft>
              <a:buClr>
                <a:schemeClr val="dk1"/>
              </a:buClr>
              <a:buSzPts val="1100"/>
              <a:buFont typeface="Arial"/>
              <a:buNone/>
            </a:pPr>
            <a:endParaRPr/>
          </a:p>
        </p:txBody>
      </p:sp>
      <p:sp>
        <p:nvSpPr>
          <p:cNvPr id="242" name="Google Shape;242;g257cf74fded_0_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1c4176a9c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1c4176a9c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i="1"/>
              <a:t>“The problem with pornography is not that it shows too much of the person, but that it shows far too little.” This is a provocative statement, and one that will likely grab students’ attention. After re-presenting the quote from their homework assignment the night before, the teacher should ask the students if they agree or disagree. After hearing a few responses from students, the teacher should reveal who this quote is attributed to: St. John Paul II. After revealing the source of the quote, the teacher might ask students if they are surprised that a saint would make a claim like this. The teacher can then ask, “Whether or not you agree with his statement, why do you think St. John Paul II makes this claim? What beliefs led him to make this statement?” </a:t>
            </a:r>
            <a:endParaRPr i="1">
              <a:solidFill>
                <a:srgbClr val="FF0000"/>
              </a:solidFill>
            </a:endParaRPr>
          </a:p>
        </p:txBody>
      </p:sp>
      <p:sp>
        <p:nvSpPr>
          <p:cNvPr id="114" name="Google Shape;114;g11c4176a9c2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36f55839b3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136f55839b3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i="1"/>
              <a:t>To be a human person is to be a union of body and soul. Often, there is a temptation to downplay the role of the body and to think that the only thing that matters is the soul, but this is not the case. “In the words of St. Thomas Aquinas, ‘The soul...is not an entire man, and I am not my soul.’ St. Thomas will not even call a soul without a body a person in the proper sense, for to be a living human person is to be both body and soul. This means that bodiliness is essential to being human” (Baglow, Faith, Science and Reason, 247).</a:t>
            </a:r>
            <a:endParaRPr i="1"/>
          </a:p>
          <a:p>
            <a:pPr marL="0" lvl="0" indent="0" algn="l" rtl="0">
              <a:spcBef>
                <a:spcPts val="0"/>
              </a:spcBef>
              <a:spcAft>
                <a:spcPts val="0"/>
              </a:spcAft>
              <a:buNone/>
            </a:pPr>
            <a:endParaRPr i="1"/>
          </a:p>
          <a:p>
            <a:pPr marL="0" lvl="0" indent="0" algn="l" rtl="0">
              <a:spcBef>
                <a:spcPts val="0"/>
              </a:spcBef>
              <a:spcAft>
                <a:spcPts val="0"/>
              </a:spcAft>
              <a:buClr>
                <a:schemeClr val="dk1"/>
              </a:buClr>
              <a:buSzPts val="1100"/>
              <a:buFont typeface="Arial"/>
              <a:buNone/>
            </a:pPr>
            <a:r>
              <a:rPr lang="en-US" i="1"/>
              <a:t>The dignity of the body is fully revealed through the Incarnation. God considers the body so good that He chooses to take on human flesh in Jesus Christ (adapted from Dr. Melissa Moschella, “Philosophical and Theological Foundations of Human Dignity,” Teaching Human Dignity Symposium, 2022). This shows how important and sacred the body is, and what we do with our body really matters. In 1 Corinthians 6:19, St. Paul even says that the body is a “temple of the Holy Spirit”!</a:t>
            </a:r>
            <a:endParaRPr i="1"/>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250" name="Google Shape;250;g136f55839b3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36f55839b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136f55839b3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i="1"/>
              <a:t>In his teaching known as “Theology of the Body,” St. John Paul II uses the term, ‘language of the body.’ This refers to the idea that our bodily gestures carry meaning (Ex: handshakes, kneeling, holding your hand up). Ideally, a person’s intentions will match the meaning conveyed by their bodily actions, but we know that this is not always the case. For example, If I shake someone’s hand in a social setting but I actually hate them, there’s a contradiction there. This would be an example of “telling a lie” through my body. When we fail to tell the truth with our bodies, we often frustrate ourselves and end up hurting others. This frustration we feel is a sign to us that our bodies and souls are meant to work in union with one another. The meaning of our bodily actions is meant to match the intentions of our souls. </a:t>
            </a:r>
            <a:endParaRPr i="1"/>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solidFill>
                <a:srgbClr val="000000"/>
              </a:solidFill>
            </a:endParaRPr>
          </a:p>
        </p:txBody>
      </p:sp>
      <p:sp>
        <p:nvSpPr>
          <p:cNvPr id="258" name="Google Shape;258;g136f55839b3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57cf74fded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57cf74fded_0_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i="1"/>
              <a:t>In his teaching known as “Theology of the Body,” St. John Paul II uses the term, ‘language of the body.’ This refers to the idea that our bodily gestures carry meaning (Ex: handshakes, kneeling, holding your hand up). Ideally, a person’s intentions will match the meaning conveyed by their bodily actions, but we know that this is not always the case. For example, If I shake someone’s hand in a social setting but I actually hate them, there’s a contradiction there. This would be an example of “telling a lie” through my body. When we fail to tell the truth with our bodies, we often frustrate ourselves and end up hurting others. This frustration we feel is a sign to us that our bodies and souls are meant to work in union with one another. The meaning of our bodily actions is meant to match the intentions of our souls. </a:t>
            </a:r>
            <a:endParaRPr i="1"/>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solidFill>
                <a:srgbClr val="000000"/>
              </a:solidFill>
            </a:endParaRPr>
          </a:p>
        </p:txBody>
      </p:sp>
      <p:sp>
        <p:nvSpPr>
          <p:cNvPr id="266" name="Google Shape;266;g257cf74fded_0_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c2993162e9_1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1c2993162e9_1_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i="1"/>
              <a:t>At this point, the teacher should invite students to discuss the question on this slide. Responses might include…</a:t>
            </a:r>
            <a:endParaRPr i="1"/>
          </a:p>
          <a:p>
            <a:pPr marL="457200" lvl="0" indent="-317500" algn="l" rtl="0">
              <a:spcBef>
                <a:spcPts val="0"/>
              </a:spcBef>
              <a:spcAft>
                <a:spcPts val="0"/>
              </a:spcAft>
              <a:buSzPts val="1400"/>
              <a:buChar char="●"/>
            </a:pPr>
            <a:r>
              <a:rPr lang="en-US" i="1"/>
              <a:t>Pornography has individuals engage in intimate bodily actions without any commitment or connection to one another</a:t>
            </a:r>
            <a:endParaRPr i="1"/>
          </a:p>
          <a:p>
            <a:pPr marL="457200" lvl="0" indent="-317500" algn="l" rtl="0">
              <a:spcBef>
                <a:spcPts val="0"/>
              </a:spcBef>
              <a:spcAft>
                <a:spcPts val="0"/>
              </a:spcAft>
              <a:buSzPts val="1400"/>
              <a:buChar char="●"/>
            </a:pPr>
            <a:r>
              <a:rPr lang="en-US" i="1"/>
              <a:t>Pornography presents the bodies of people engaging in sexual activity, but the viewers know nothing else about who those people are as persons/individuals</a:t>
            </a:r>
            <a:endParaRPr i="1"/>
          </a:p>
        </p:txBody>
      </p:sp>
      <p:sp>
        <p:nvSpPr>
          <p:cNvPr id="273" name="Google Shape;273;g1c2993162e9_1_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365173a88c_0_1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1365173a88c_0_1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i="1"/>
              <a:t>This final principle will bring together the two previous principles. Here is another opportunity for the teacher to relate this new material with material from the previous lesson. The teacher may ask, “Given what you’ve already learned, why is it important to see sexual intimacy as a serious, meaningful act? What can go wrong when sexual intimacy is trivialized through pornography?” Students will recall from the previous lesson that pornography use contributes to sexual violence and is connected to sex trafficking and sexual coercion. Trivializing sex can lead to real degredation of human beings.</a:t>
            </a:r>
            <a:endParaRPr i="1"/>
          </a:p>
        </p:txBody>
      </p:sp>
      <p:sp>
        <p:nvSpPr>
          <p:cNvPr id="279" name="Google Shape;279;g1365173a88c_0_1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11c4176a9c2_0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11c4176a9c2_0_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i="1"/>
              <a:t>The teacher will read the passage from Genesis 2, or ask a student to read. Emphasis should be placed on the bolded section: “This one, at last, is bone of my bones and flesh of my flesh.” This indicates the fact that Adam and Eve are specifically designed for one another. They are meant to receive one another as gifts.</a:t>
            </a:r>
            <a:endParaRPr i="1"/>
          </a:p>
        </p:txBody>
      </p:sp>
      <p:sp>
        <p:nvSpPr>
          <p:cNvPr id="288" name="Google Shape;288;g11c4176a9c2_0_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1c4176a9c2_0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11c4176a9c2_0_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i="1"/>
              <a:t>Adam and Eve receive one another as gifts. They do not just receive one another’s bodies, but they receive one another as whole persons, both body and soul. When we receive a great gift, we want to give something in return. When we receive the gift of a whole person, we want to give our whole selves in return. This is where we see the meaning of authentic love - to will the good of the whole person, both body and soul. If we think back to the beginning of this lesson and the fact that we are made in the image of the Trinity, it becomes clear that we are made for this kind of total, self-giving love.</a:t>
            </a:r>
            <a:endParaRPr i="1"/>
          </a:p>
        </p:txBody>
      </p:sp>
      <p:sp>
        <p:nvSpPr>
          <p:cNvPr id="295" name="Google Shape;295;g11c4176a9c2_0_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2ad836fa0d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12ad836fa0d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i="1"/>
              <a:t>The teacher will remind students that since there is a unity between the soul and body, our intentions should match the meaning conveyed by our bodily gestures.</a:t>
            </a:r>
            <a:endParaRPr i="1"/>
          </a:p>
          <a:p>
            <a:pPr marL="0" lvl="0" indent="0" algn="l" rtl="0">
              <a:spcBef>
                <a:spcPts val="0"/>
              </a:spcBef>
              <a:spcAft>
                <a:spcPts val="0"/>
              </a:spcAft>
              <a:buClr>
                <a:schemeClr val="dk1"/>
              </a:buClr>
              <a:buSzPts val="1100"/>
              <a:buFont typeface="Arial"/>
              <a:buNone/>
            </a:pPr>
            <a:endParaRPr i="1"/>
          </a:p>
          <a:p>
            <a:pPr marL="0" lvl="0" indent="0" algn="l" rtl="0">
              <a:spcBef>
                <a:spcPts val="0"/>
              </a:spcBef>
              <a:spcAft>
                <a:spcPts val="0"/>
              </a:spcAft>
              <a:buNone/>
            </a:pPr>
            <a:r>
              <a:rPr lang="en-US" i="1"/>
              <a:t>For a married couple engaging in sexual intercourse that is loving (not lustful) and open to the potential of life, the meaning conveyed through their action matches their intentions. They are “telling the truth” through the language of the body. Here, it will also be helpful to provide counterexamples. One example could be a man who enters into a sexual relationship with a woman, but intends to leave her if they conceive a child. In this case, the meaning of sexual intercourse (bonding, procreation) does not match the intention of the man, who may wish to bond with his partner, but only in a temporary way, and who has no desire to parent a child. Another (more trivial) example would be a student who raises her hand after her teacher asks a question, but once she is called on remains silent. The meaning of her action (raising her hand to answer a question) does not match her intention (to remain silent).</a:t>
            </a:r>
            <a:endParaRPr i="1"/>
          </a:p>
        </p:txBody>
      </p:sp>
      <p:sp>
        <p:nvSpPr>
          <p:cNvPr id="303" name="Google Shape;303;g12ad836fa0d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57cf74fded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257cf74fded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i="1"/>
              <a:t>The teacher will remind students that since there is a unity between the soul and body, our intentions should match the meaning conveyed by our bodily gestures.</a:t>
            </a:r>
            <a:endParaRPr i="1"/>
          </a:p>
          <a:p>
            <a:pPr marL="0" lvl="0" indent="0" algn="l" rtl="0">
              <a:spcBef>
                <a:spcPts val="0"/>
              </a:spcBef>
              <a:spcAft>
                <a:spcPts val="0"/>
              </a:spcAft>
              <a:buClr>
                <a:schemeClr val="dk1"/>
              </a:buClr>
              <a:buSzPts val="1100"/>
              <a:buFont typeface="Arial"/>
              <a:buNone/>
            </a:pPr>
            <a:endParaRPr i="1"/>
          </a:p>
          <a:p>
            <a:pPr marL="0" lvl="0" indent="0" algn="l" rtl="0">
              <a:spcBef>
                <a:spcPts val="0"/>
              </a:spcBef>
              <a:spcAft>
                <a:spcPts val="0"/>
              </a:spcAft>
              <a:buNone/>
            </a:pPr>
            <a:r>
              <a:rPr lang="en-US" i="1"/>
              <a:t>For a married couple engaging in sexual intercourse that is loving (not lustful) and open to the potential of life, the meaning conveyed through their action matches their intentions. They are “telling the truth” through the language of the body. Here, it will also be helpful to provide counterexamples. One example could be a man who enters into a sexual relationship with a woman, but intends to leave her if they conceive a child. In this case, the meaning of sexual intercourse (bonding, procreation) does not match the intention of the man, who may wish to bond with his partner, but only in a temporary way, and who has no desire to parent a child. Another (more trivial) example would be a student who raises her hand after her teacher asks a question, but once she is called on remains silent. The meaning of her action (raising her hand to answer a question) does not match her intention (to remain silent).</a:t>
            </a:r>
            <a:endParaRPr i="1"/>
          </a:p>
        </p:txBody>
      </p:sp>
      <p:sp>
        <p:nvSpPr>
          <p:cNvPr id="311" name="Google Shape;311;g257cf74fded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57cf74fded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257cf74fded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i="1"/>
              <a:t>The teacher will remind students that since there is a unity between the soul and body, our intentions should match the meaning conveyed by our bodily gestures.</a:t>
            </a:r>
            <a:endParaRPr i="1"/>
          </a:p>
          <a:p>
            <a:pPr marL="0" lvl="0" indent="0" algn="l" rtl="0">
              <a:spcBef>
                <a:spcPts val="0"/>
              </a:spcBef>
              <a:spcAft>
                <a:spcPts val="0"/>
              </a:spcAft>
              <a:buClr>
                <a:schemeClr val="dk1"/>
              </a:buClr>
              <a:buSzPts val="1100"/>
              <a:buFont typeface="Arial"/>
              <a:buNone/>
            </a:pPr>
            <a:endParaRPr i="1"/>
          </a:p>
          <a:p>
            <a:pPr marL="0" lvl="0" indent="0" algn="l" rtl="0">
              <a:spcBef>
                <a:spcPts val="0"/>
              </a:spcBef>
              <a:spcAft>
                <a:spcPts val="0"/>
              </a:spcAft>
              <a:buNone/>
            </a:pPr>
            <a:r>
              <a:rPr lang="en-US" i="1"/>
              <a:t>For a married couple engaging in sexual intercourse that is loving (not lustful) and open to the potential of life, the meaning conveyed through their action matches their intentions. They are “telling the truth” through the language of the body. Here, it will also be helpful to provide counterexamples. One example could be a man who enters into a sexual relationship with a woman, but intends to leave her if they conceive a child. In this case, the meaning of sexual intercourse (bonding, procreation) does not match the intention of the man, who may wish to bond with his partner, but only in a temporary way, and who has no desire to parent a child. Another (more trivial) example would be a student who raises her hand after her teacher asks a question, but once she is called on remains silent. The meaning of her action (raising her hand to answer a question) does not match her intention (to remain silent).</a:t>
            </a:r>
            <a:endParaRPr i="1"/>
          </a:p>
        </p:txBody>
      </p:sp>
      <p:sp>
        <p:nvSpPr>
          <p:cNvPr id="319" name="Google Shape;319;g257cf74fded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1c4176a9c2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11c4176a9c2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g11c4176a9c2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57cf74fded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257cf74fded_0_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i="1"/>
              <a:t>The teacher will remind students that since there is a unity between the soul and body, our intentions should match the meaning conveyed by our bodily gestures.</a:t>
            </a:r>
            <a:endParaRPr i="1"/>
          </a:p>
          <a:p>
            <a:pPr marL="0" lvl="0" indent="0" algn="l" rtl="0">
              <a:spcBef>
                <a:spcPts val="0"/>
              </a:spcBef>
              <a:spcAft>
                <a:spcPts val="0"/>
              </a:spcAft>
              <a:buClr>
                <a:schemeClr val="dk1"/>
              </a:buClr>
              <a:buSzPts val="1100"/>
              <a:buFont typeface="Arial"/>
              <a:buNone/>
            </a:pPr>
            <a:endParaRPr i="1"/>
          </a:p>
          <a:p>
            <a:pPr marL="0" lvl="0" indent="0" algn="l" rtl="0">
              <a:spcBef>
                <a:spcPts val="0"/>
              </a:spcBef>
              <a:spcAft>
                <a:spcPts val="0"/>
              </a:spcAft>
              <a:buNone/>
            </a:pPr>
            <a:r>
              <a:rPr lang="en-US" i="1"/>
              <a:t>For a married couple engaging in sexual intercourse that is loving (not lustful) and open to the potential of life, the meaning conveyed through their action matches their intentions. They are “telling the truth” through the language of the body. Here, it will also be helpful to provide counterexamples. One example could be a man who enters into a sexual relationship with a woman, but intends to leave her if they conceive a child. In this case, the meaning of sexual intercourse (bonding, procreation) does not match the intention of the man, who may wish to bond with his partner, but only in a temporary way, and who has no desire to parent a child. Another (more trivial) example would be a student who raises her hand after her teacher asks a question, but once she is called on remains silent. The meaning of her action (raising her hand to answer a question) does not match her intention (to remain silent).</a:t>
            </a:r>
            <a:endParaRPr i="1"/>
          </a:p>
        </p:txBody>
      </p:sp>
      <p:sp>
        <p:nvSpPr>
          <p:cNvPr id="327" name="Google Shape;327;g257cf74fded_0_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12ad836fa0d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12ad836fa0d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i="1"/>
              <a:t>This slide expands on the meaning of sexual intercourse in the context of sacramental marriage. </a:t>
            </a:r>
            <a:r>
              <a:rPr lang="en-US" b="1" i="1"/>
              <a:t>The teacher should take care to acknowledge that not all marriages live up to this ideal all the time, and that sex can become lustful and/or used to manipulate and abuse even within the context of marriage.</a:t>
            </a:r>
            <a:r>
              <a:rPr lang="en-US" i="1"/>
              <a:t> The tragic nature of that reality makes it even more important to discuss what sex is meant to represent in the context of marriage.</a:t>
            </a:r>
            <a:endParaRPr i="1"/>
          </a:p>
        </p:txBody>
      </p:sp>
      <p:sp>
        <p:nvSpPr>
          <p:cNvPr id="334" name="Google Shape;334;g12ad836fa0d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c2993162e9_1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1c2993162e9_1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i="1"/>
              <a:t>The teacher should ask students to respond to the question on the slide. Students responses may include…</a:t>
            </a:r>
            <a:endParaRPr i="1"/>
          </a:p>
          <a:p>
            <a:pPr marL="457200" lvl="0" indent="-317500" algn="l" rtl="0">
              <a:spcBef>
                <a:spcPts val="0"/>
              </a:spcBef>
              <a:spcAft>
                <a:spcPts val="0"/>
              </a:spcAft>
              <a:buSzPts val="1400"/>
              <a:buChar char="●"/>
            </a:pPr>
            <a:r>
              <a:rPr lang="en-US" i="1"/>
              <a:t>What the person’s life is like off-screen</a:t>
            </a:r>
            <a:endParaRPr i="1"/>
          </a:p>
          <a:p>
            <a:pPr marL="457200" lvl="0" indent="-317500" algn="l" rtl="0">
              <a:spcBef>
                <a:spcPts val="0"/>
              </a:spcBef>
              <a:spcAft>
                <a:spcPts val="0"/>
              </a:spcAft>
              <a:buSzPts val="1400"/>
              <a:buChar char="●"/>
            </a:pPr>
            <a:r>
              <a:rPr lang="en-US" i="1"/>
              <a:t>Whether the persons are engaging in sexual acts consensually </a:t>
            </a:r>
            <a:endParaRPr i="1"/>
          </a:p>
          <a:p>
            <a:pPr marL="0" lvl="0" indent="0" algn="l" rtl="0">
              <a:spcBef>
                <a:spcPts val="0"/>
              </a:spcBef>
              <a:spcAft>
                <a:spcPts val="0"/>
              </a:spcAft>
              <a:buNone/>
            </a:pPr>
            <a:endParaRPr i="1"/>
          </a:p>
          <a:p>
            <a:pPr marL="0" lvl="0" indent="0" algn="l" rtl="0">
              <a:spcBef>
                <a:spcPts val="0"/>
              </a:spcBef>
              <a:spcAft>
                <a:spcPts val="0"/>
              </a:spcAft>
              <a:buNone/>
            </a:pPr>
            <a:r>
              <a:rPr lang="en-US" i="1"/>
              <a:t>The point to emphasize here is that pornography is completely disconnected from real relationship and fails to foster true intimacy.</a:t>
            </a:r>
            <a:endParaRPr i="1"/>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342" name="Google Shape;342;g1c2993162e9_1_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2ad836fa0d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12ad836fa0d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i="1"/>
              <a:t>While authentic love honors the whole person (body and soul) pornography reduces a person to their body alone. Pornography leaves no room for sacrifice. Instead, it suggests that sex is only about pleasure, and that persons are valuable only for the sexual gratification they can provide for the viewer. While pornography can create the illusion of sexual intimacy, it is ultimately unsatisfying because there is no real relationship fostered. Often, the people represented in pornographic materials are forced into these activities as a result of sex trafficking and other forms of sexual exploitation. </a:t>
            </a:r>
            <a:endParaRPr i="1"/>
          </a:p>
        </p:txBody>
      </p:sp>
      <p:sp>
        <p:nvSpPr>
          <p:cNvPr id="348" name="Google Shape;348;g12ad836fa0d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12ad836fa0d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12ad836fa0d_0_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i="1"/>
              <a:t>After going through each of the points on the slide, the teacher should point out that all four of these points are examples of intimacy. While pornography can provide the viewer sexual pleasure, it fails to provide real intimacy, which is often the very desire that leads someone to seek out pornography in the first place.</a:t>
            </a:r>
            <a:endParaRPr i="1"/>
          </a:p>
        </p:txBody>
      </p:sp>
      <p:sp>
        <p:nvSpPr>
          <p:cNvPr id="356" name="Google Shape;356;g12ad836fa0d_0_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2ad836fa0d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2ad836fa0d_0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i="1"/>
              <a:t>At this point, the teacher should ask students, “What do you think about this quote now? Given what we’ve learned, what do you think St. John Paul II meant by this?” This discussion will help them prepare to answer their final assessment question.</a:t>
            </a:r>
            <a:endParaRPr i="1"/>
          </a:p>
        </p:txBody>
      </p:sp>
      <p:sp>
        <p:nvSpPr>
          <p:cNvPr id="363" name="Google Shape;363;g12ad836fa0d_0_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1c4176a9c2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1c4176a9c2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i="1"/>
              <a:t>To understand the meaning of Catholic anthropology, we first have to define anthropology. Anthropology is defined as “the science of human beings.” Science studies reality through observation, so </a:t>
            </a:r>
            <a:r>
              <a:rPr lang="en-US" b="1" i="1"/>
              <a:t>anthropology is studying human beings through observation</a:t>
            </a:r>
            <a:r>
              <a:rPr lang="en-US" i="1"/>
              <a:t>. To be more specific, anthropology is “the study of human beings…through time and space and in relation to physical character, environmental and social relations, and culture.” </a:t>
            </a:r>
            <a:endParaRPr i="1"/>
          </a:p>
          <a:p>
            <a:pPr marL="0" lvl="0" indent="0" algn="l" rtl="0">
              <a:spcBef>
                <a:spcPts val="0"/>
              </a:spcBef>
              <a:spcAft>
                <a:spcPts val="0"/>
              </a:spcAft>
              <a:buNone/>
            </a:pPr>
            <a:endParaRPr i="1"/>
          </a:p>
          <a:p>
            <a:pPr marL="0" lvl="0" indent="0" algn="l" rtl="0">
              <a:spcBef>
                <a:spcPts val="0"/>
              </a:spcBef>
              <a:spcAft>
                <a:spcPts val="0"/>
              </a:spcAft>
              <a:buNone/>
            </a:pPr>
            <a:r>
              <a:rPr lang="en-US" i="1"/>
              <a:t>After explaining this, the teacher may ask the students, “Given this definition, what kinds of things might you study if you wanted to study the anthropology of your family, school, or sports team?” </a:t>
            </a:r>
            <a:endParaRPr i="1"/>
          </a:p>
          <a:p>
            <a:pPr marL="0" lvl="0" indent="0" algn="l" rtl="0">
              <a:spcBef>
                <a:spcPts val="0"/>
              </a:spcBef>
              <a:spcAft>
                <a:spcPts val="0"/>
              </a:spcAft>
              <a:buNone/>
            </a:pPr>
            <a:endParaRPr i="1"/>
          </a:p>
          <a:p>
            <a:pPr marL="0" lvl="0" indent="0" algn="l" rtl="0">
              <a:spcBef>
                <a:spcPts val="0"/>
              </a:spcBef>
              <a:spcAft>
                <a:spcPts val="0"/>
              </a:spcAft>
              <a:buClr>
                <a:schemeClr val="dk1"/>
              </a:buClr>
              <a:buSzPts val="1100"/>
              <a:buFont typeface="Arial"/>
              <a:buNone/>
            </a:pPr>
            <a:r>
              <a:rPr lang="en-US" i="1"/>
              <a:t>The teacher may follow this up by asking the students what they learn about their particular group in studying them. At this point, the teacher can bring in the concept of a “worldview.” By studying human individuals or groups, their lives in relation to their environment and others, we can come to understand, at least in part, how a person views and “makes sense of”  the world around them, what they value, how they see themselves, etc. We can understand their worldview. (A worldview is like a pair of glasses we might wear - it is the lens through which we see and understand the world around us.) The teacher can prompt this line of thinking by asking “why” questions like:</a:t>
            </a:r>
            <a:endParaRPr i="1"/>
          </a:p>
          <a:p>
            <a:pPr marL="457200" lvl="0" indent="-317500" algn="l" rtl="0">
              <a:spcBef>
                <a:spcPts val="0"/>
              </a:spcBef>
              <a:spcAft>
                <a:spcPts val="0"/>
              </a:spcAft>
              <a:buSzPts val="1400"/>
              <a:buChar char="-"/>
            </a:pPr>
            <a:r>
              <a:rPr lang="en-US" i="1"/>
              <a:t>Clare, you mentioned that everyone in your family plays an instrument, why do you think this is the case? Why is it important for your family to spend time learning an instrument?</a:t>
            </a:r>
            <a:endParaRPr i="1"/>
          </a:p>
          <a:p>
            <a:pPr marL="457200" lvl="0" indent="-317500" algn="l" rtl="0">
              <a:spcBef>
                <a:spcPts val="0"/>
              </a:spcBef>
              <a:spcAft>
                <a:spcPts val="0"/>
              </a:spcAft>
              <a:buSzPts val="1400"/>
              <a:buChar char="-"/>
            </a:pPr>
            <a:r>
              <a:rPr lang="en-US" i="1"/>
              <a:t>Tommy, you mentioned that your group of friends volunteers to make meals for the homeless. Why is it important for your friends to spend time doing this?</a:t>
            </a:r>
            <a:endParaRPr i="1"/>
          </a:p>
          <a:p>
            <a:pPr marL="457200" lvl="0" indent="-317500" algn="l" rtl="0">
              <a:spcBef>
                <a:spcPts val="0"/>
              </a:spcBef>
              <a:spcAft>
                <a:spcPts val="0"/>
              </a:spcAft>
              <a:buSzPts val="1400"/>
              <a:buChar char="-"/>
            </a:pPr>
            <a:r>
              <a:rPr lang="en-US" i="1"/>
              <a:t>Jackson, you said that you and your siblings are in charge of washing the dishes and cleaning the bathroom at home. Why? Why is it important for you to spend your time helping around the house?</a:t>
            </a:r>
            <a:endParaRPr i="1"/>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i="1"/>
              <a:t>The second definition for anthropology is “theology dealing with the origin, nature, and destiny of human beings.” Catholic anthropology widens our worldview to see more than just the material world. It allows us to see the meaning and purpose of the material world and informs our understanding of what it means to be a human person. </a:t>
            </a:r>
            <a:endParaRPr/>
          </a:p>
          <a:p>
            <a:pPr marL="0" lvl="0" indent="0" algn="l" rtl="0">
              <a:spcBef>
                <a:spcPts val="0"/>
              </a:spcBef>
              <a:spcAft>
                <a:spcPts val="0"/>
              </a:spcAft>
              <a:buNone/>
            </a:pPr>
            <a:endParaRPr/>
          </a:p>
        </p:txBody>
      </p:sp>
      <p:sp>
        <p:nvSpPr>
          <p:cNvPr id="126" name="Google Shape;126;g11c4176a9c2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1c4176a9c2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1c4176a9c2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i="1"/>
              <a:t>Catholic anthropology answers the question, “What does it mean to be a human person?” by studying the person in the context of the created world, what Scripture reveals about human nature, and what the teachings of the Church (Sacred Tradition) reveal about human nature. </a:t>
            </a:r>
            <a:endParaRPr i="1"/>
          </a:p>
          <a:p>
            <a:pPr marL="0" lvl="0" indent="0" algn="l" rtl="0">
              <a:spcBef>
                <a:spcPts val="0"/>
              </a:spcBef>
              <a:spcAft>
                <a:spcPts val="0"/>
              </a:spcAft>
              <a:buClr>
                <a:schemeClr val="dk1"/>
              </a:buClr>
              <a:buSzPts val="1100"/>
              <a:buFont typeface="Arial"/>
              <a:buNone/>
            </a:pPr>
            <a:endParaRPr i="1"/>
          </a:p>
          <a:p>
            <a:pPr marL="0" lvl="0" indent="0" algn="l" rtl="0">
              <a:spcBef>
                <a:spcPts val="0"/>
              </a:spcBef>
              <a:spcAft>
                <a:spcPts val="0"/>
              </a:spcAft>
              <a:buNone/>
            </a:pPr>
            <a:r>
              <a:rPr lang="en-US" i="1"/>
              <a:t>Students may remember the concept of “Natural Revelation”* from previous theology classes. This refers to what we can know about God based on observations of the natural world. An idea that might be helpful for some students to latch onto is that you can know about the creator by what they create. For example, when we notice the numerical patterns present in nature (such as the Fibonacci sequence), we become aware that God creates with a sense of order. Another example we might observe is that human beings exercise control over other species of animals. This tells us that God gives human beings a unique responsibility to be stewards of the earth and its creatures. This is also revealed in Scripture, especially in the book of Genesis, where God grants Adam “dominion” over the rest of creation. </a:t>
            </a:r>
            <a:endParaRPr i="1"/>
          </a:p>
          <a:p>
            <a:pPr marL="0" lvl="0" indent="0" algn="l" rtl="0">
              <a:spcBef>
                <a:spcPts val="0"/>
              </a:spcBef>
              <a:spcAft>
                <a:spcPts val="0"/>
              </a:spcAft>
              <a:buNone/>
            </a:pPr>
            <a:endParaRPr i="1"/>
          </a:p>
          <a:p>
            <a:pPr marL="0" lvl="0" indent="0" algn="l" rtl="0">
              <a:spcBef>
                <a:spcPts val="0"/>
              </a:spcBef>
              <a:spcAft>
                <a:spcPts val="0"/>
              </a:spcAft>
              <a:buNone/>
            </a:pPr>
            <a:r>
              <a:rPr lang="en-US" i="1"/>
              <a:t>The teachings of the Church, also known as Sacred Tradition, help us understand and interpret what is revealed by God through the created world and through Scripture. </a:t>
            </a:r>
            <a:endParaRPr i="1"/>
          </a:p>
          <a:p>
            <a:pPr marL="0" lvl="0" indent="0" algn="l" rtl="0">
              <a:spcBef>
                <a:spcPts val="0"/>
              </a:spcBef>
              <a:spcAft>
                <a:spcPts val="0"/>
              </a:spcAft>
              <a:buNone/>
            </a:pPr>
            <a:endParaRPr i="1"/>
          </a:p>
          <a:p>
            <a:pPr marL="0" lvl="0" indent="0" algn="l" rtl="0">
              <a:spcBef>
                <a:spcPts val="0"/>
              </a:spcBef>
              <a:spcAft>
                <a:spcPts val="0"/>
              </a:spcAft>
              <a:buNone/>
            </a:pPr>
            <a:r>
              <a:rPr lang="en-US" i="1"/>
              <a:t>* Natural Revelation is covered in the first unit of The Revelation of Jesus Christ in Scripture, the first course listed in the USCCB’s “Doctrinal Elements of a Curriculum Framework for the Development of Catechetical Materials for Young People of High School Age.” For more on Natural Revelation, see Catechism of the Catholic Church #31-35.</a:t>
            </a:r>
            <a:endParaRPr i="1"/>
          </a:p>
        </p:txBody>
      </p:sp>
      <p:sp>
        <p:nvSpPr>
          <p:cNvPr id="133" name="Google Shape;133;g11c4176a9c2_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365173a88c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1365173a88c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i="1"/>
              <a:t>The teacher will introduce these three takeaways of Catholic anthropology: (1) Human beings are made for intimate relationship with God and others, (2) There is unity between body and soul, and (3) Sexual intimacy represents a complete gift of self, both body and soul. These three principles will guide the rest of the presentation.</a:t>
            </a:r>
            <a:endParaRPr i="1"/>
          </a:p>
          <a:p>
            <a:pPr marL="0" lvl="0" indent="0" algn="l" rtl="0">
              <a:spcBef>
                <a:spcPts val="0"/>
              </a:spcBef>
              <a:spcAft>
                <a:spcPts val="0"/>
              </a:spcAft>
              <a:buClr>
                <a:schemeClr val="dk1"/>
              </a:buClr>
              <a:buSzPts val="1100"/>
              <a:buFont typeface="Arial"/>
              <a:buNone/>
            </a:pPr>
            <a:endParaRPr i="1"/>
          </a:p>
          <a:p>
            <a:pPr marL="0" lvl="0" indent="0" algn="l" rtl="0">
              <a:spcBef>
                <a:spcPts val="0"/>
              </a:spcBef>
              <a:spcAft>
                <a:spcPts val="0"/>
              </a:spcAft>
              <a:buNone/>
            </a:pPr>
            <a:endParaRPr i="1"/>
          </a:p>
        </p:txBody>
      </p:sp>
      <p:sp>
        <p:nvSpPr>
          <p:cNvPr id="140" name="Google Shape;140;g1365173a88c_0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365173a88c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365173a88c_0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i="1"/>
              <a:t>The teacher will introduce the first of the three principles. Before moving onto the next slide, the teacher should ask students, “How does this idea that human beings are made for intimate relationship connect with what we learned in the last lesson? How does science support this idea?” Students should recall from the “Fight the New Drug” videos that the human brain is wired for connection. </a:t>
            </a:r>
            <a:endParaRPr i="1"/>
          </a:p>
        </p:txBody>
      </p:sp>
      <p:sp>
        <p:nvSpPr>
          <p:cNvPr id="148" name="Google Shape;148;g1365173a88c_0_1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1c4176a9c2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11c4176a9c2_0_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i="1"/>
              <a:t>Depending on the prior knowledge of the students, the teacher may need to refresh students on the Catholic understanding of Scripture, especially the Genesis narratives. The </a:t>
            </a:r>
            <a:r>
              <a:rPr lang="en-US" b="1" i="1"/>
              <a:t>Understanding Scripture </a:t>
            </a:r>
            <a:r>
              <a:rPr lang="en-US" i="1"/>
              <a:t>segment of the instructional guide provides starting points for a refresher on the Catholic understanding of Scripture. </a:t>
            </a:r>
            <a:endParaRPr i="1"/>
          </a:p>
          <a:p>
            <a:pPr marL="0" lvl="0" indent="0" algn="l" rtl="0">
              <a:spcBef>
                <a:spcPts val="0"/>
              </a:spcBef>
              <a:spcAft>
                <a:spcPts val="0"/>
              </a:spcAft>
              <a:buNone/>
            </a:pPr>
            <a:endParaRPr i="1"/>
          </a:p>
          <a:p>
            <a:pPr marL="0" lvl="0" indent="0" algn="l" rtl="0">
              <a:spcBef>
                <a:spcPts val="0"/>
              </a:spcBef>
              <a:spcAft>
                <a:spcPts val="0"/>
              </a:spcAft>
              <a:buNone/>
            </a:pPr>
            <a:r>
              <a:rPr lang="en-US" i="1"/>
              <a:t>After establishing a Catholic understanding of Scripture with particular regard for the book of Genesis, the teacher should have the students read the passage on the slide. Ask the students, “What do you notice about this passage? Is there anything strange about the wording?” Students will likely notice the change in pronouns that occurs between verses 26 and 27. If not, the teacher should point out the discrepancy in pronouns within these verses. The passage begins with the plural and moves to the singular. This may indicate the Trinitarian nature of one God in three persons. Because the Trinity is the intimate communion of Father, Son and Holy Spirit and we are made in the image of the Trinity, we are also made for intimate relationship with God and others.</a:t>
            </a:r>
            <a:endParaRPr i="1"/>
          </a:p>
        </p:txBody>
      </p:sp>
      <p:sp>
        <p:nvSpPr>
          <p:cNvPr id="157" name="Google Shape;157;g11c4176a9c2_0_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2ed7542abb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2ed7542abb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i="1"/>
              <a:t>While students are sure to be familiar with the term ‘intimacy,’ they may not have considered the full meaning of the word. It will be important for the teacher to emphasize that sexual intimacy is just </a:t>
            </a:r>
            <a:r>
              <a:rPr lang="en-US" b="1" i="1"/>
              <a:t>one </a:t>
            </a:r>
            <a:r>
              <a:rPr lang="en-US" i="1"/>
              <a:t>manifestation of intimacy. There are many non-sexual ways to develop familiarity or closeness with another person. The teacher could consider asking students for examples of activities that would foster the different kinds of intimacy. For example, a family might pray before meals together to foster spiritual intimacy. A couple might discuss a book together to foster intellectual intimacy. A mother might rock her son to sleep to foster physical intimacy.</a:t>
            </a:r>
            <a:endParaRPr i="1"/>
          </a:p>
        </p:txBody>
      </p:sp>
      <p:sp>
        <p:nvSpPr>
          <p:cNvPr id="164" name="Google Shape;164;g12ed7542abb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13"/>
        <p:cNvGrpSpPr/>
        <p:nvPr/>
      </p:nvGrpSpPr>
      <p:grpSpPr>
        <a:xfrm>
          <a:off x="0" y="0"/>
          <a:ext cx="0" cy="0"/>
          <a:chOff x="0" y="0"/>
          <a:chExt cx="0" cy="0"/>
        </a:xfrm>
      </p:grpSpPr>
      <p:cxnSp>
        <p:nvCxnSpPr>
          <p:cNvPr id="14" name="Google Shape;14;p24"/>
          <p:cNvCxnSpPr/>
          <p:nvPr/>
        </p:nvCxnSpPr>
        <p:spPr>
          <a:xfrm>
            <a:off x="-10632" y="3456031"/>
            <a:ext cx="12192000" cy="0"/>
          </a:xfrm>
          <a:prstGeom prst="straightConnector1">
            <a:avLst/>
          </a:prstGeom>
          <a:noFill/>
          <a:ln w="9525" cap="flat" cmpd="sng">
            <a:solidFill>
              <a:srgbClr val="0C2340"/>
            </a:solidFill>
            <a:prstDash val="solid"/>
            <a:miter lim="800000"/>
            <a:headEnd type="none" w="sm" len="sm"/>
            <a:tailEnd type="none" w="sm" len="sm"/>
          </a:ln>
        </p:spPr>
      </p:cxnSp>
      <p:grpSp>
        <p:nvGrpSpPr>
          <p:cNvPr id="15" name="Google Shape;15;p24"/>
          <p:cNvGrpSpPr/>
          <p:nvPr/>
        </p:nvGrpSpPr>
        <p:grpSpPr>
          <a:xfrm>
            <a:off x="-10632" y="0"/>
            <a:ext cx="12202632" cy="5294119"/>
            <a:chOff x="-10632" y="-1223394"/>
            <a:chExt cx="12202632" cy="4738609"/>
          </a:xfrm>
        </p:grpSpPr>
        <p:sp>
          <p:nvSpPr>
            <p:cNvPr id="16" name="Google Shape;16;p24"/>
            <p:cNvSpPr/>
            <p:nvPr/>
          </p:nvSpPr>
          <p:spPr>
            <a:xfrm>
              <a:off x="0" y="-1223394"/>
              <a:ext cx="12192000" cy="473860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7" name="Google Shape;17;p24"/>
            <p:cNvCxnSpPr/>
            <p:nvPr/>
          </p:nvCxnSpPr>
          <p:spPr>
            <a:xfrm>
              <a:off x="-10632" y="3515215"/>
              <a:ext cx="12202632" cy="0"/>
            </a:xfrm>
            <a:prstGeom prst="straightConnector1">
              <a:avLst/>
            </a:prstGeom>
            <a:noFill/>
            <a:ln w="127000" cap="flat" cmpd="sng">
              <a:solidFill>
                <a:srgbClr val="D8A89F"/>
              </a:solidFill>
              <a:prstDash val="solid"/>
              <a:miter lim="800000"/>
              <a:headEnd type="none" w="sm" len="sm"/>
              <a:tailEnd type="none" w="sm" len="sm"/>
            </a:ln>
          </p:spPr>
        </p:cxnSp>
      </p:grpSp>
      <p:pic>
        <p:nvPicPr>
          <p:cNvPr id="18" name="Google Shape;18;p24"/>
          <p:cNvPicPr preferRelativeResize="0"/>
          <p:nvPr/>
        </p:nvPicPr>
        <p:blipFill rotWithShape="1">
          <a:blip r:embed="rId3">
            <a:alphaModFix/>
          </a:blip>
          <a:srcRect/>
          <a:stretch/>
        </p:blipFill>
        <p:spPr>
          <a:xfrm>
            <a:off x="-10632" y="0"/>
            <a:ext cx="12202632" cy="317500"/>
          </a:xfrm>
          <a:prstGeom prst="rect">
            <a:avLst/>
          </a:prstGeom>
          <a:noFill/>
          <a:ln>
            <a:noFill/>
          </a:ln>
        </p:spPr>
      </p:pic>
      <p:pic>
        <p:nvPicPr>
          <p:cNvPr id="19" name="Google Shape;19;p24"/>
          <p:cNvPicPr preferRelativeResize="0"/>
          <p:nvPr/>
        </p:nvPicPr>
        <p:blipFill rotWithShape="1">
          <a:blip r:embed="rId4">
            <a:alphaModFix/>
          </a:blip>
          <a:srcRect/>
          <a:stretch/>
        </p:blipFill>
        <p:spPr>
          <a:xfrm>
            <a:off x="11004550" y="-1"/>
            <a:ext cx="800100" cy="9525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0"/>
        <p:cNvGrpSpPr/>
        <p:nvPr/>
      </p:nvGrpSpPr>
      <p:grpSpPr>
        <a:xfrm>
          <a:off x="0" y="0"/>
          <a:ext cx="0" cy="0"/>
          <a:chOff x="0" y="0"/>
          <a:chExt cx="0" cy="0"/>
        </a:xfrm>
      </p:grpSpPr>
      <p:sp>
        <p:nvSpPr>
          <p:cNvPr id="71" name="Google Shape;71;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7F77"/>
              </a:buClr>
              <a:buSzPts val="4400"/>
              <a:buFont typeface="Times"/>
              <a:buNone/>
              <a:defRPr>
                <a:solidFill>
                  <a:srgbClr val="597F77"/>
                </a:solidFill>
                <a:latin typeface="Times"/>
                <a:ea typeface="Times"/>
                <a:cs typeface="Times"/>
                <a:sym typeface="Time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1340"/>
              </a:buClr>
              <a:buSzPts val="2800"/>
              <a:buChar char="•"/>
              <a:defRPr>
                <a:latin typeface="Times"/>
                <a:ea typeface="Times"/>
                <a:cs typeface="Times"/>
                <a:sym typeface="Times"/>
              </a:defRPr>
            </a:lvl1pPr>
            <a:lvl2pPr marL="914400" lvl="1" indent="-381000" algn="l">
              <a:lnSpc>
                <a:spcPct val="90000"/>
              </a:lnSpc>
              <a:spcBef>
                <a:spcPts val="1200"/>
              </a:spcBef>
              <a:spcAft>
                <a:spcPts val="0"/>
              </a:spcAft>
              <a:buClr>
                <a:srgbClr val="001340"/>
              </a:buClr>
              <a:buSzPts val="2400"/>
              <a:buChar char="•"/>
              <a:defRPr>
                <a:latin typeface="Times"/>
                <a:ea typeface="Times"/>
                <a:cs typeface="Times"/>
                <a:sym typeface="Times"/>
              </a:defRPr>
            </a:lvl2pPr>
            <a:lvl3pPr marL="1371600" lvl="2" indent="-355600" algn="l">
              <a:lnSpc>
                <a:spcPct val="90000"/>
              </a:lnSpc>
              <a:spcBef>
                <a:spcPts val="1200"/>
              </a:spcBef>
              <a:spcAft>
                <a:spcPts val="0"/>
              </a:spcAft>
              <a:buClr>
                <a:srgbClr val="001340"/>
              </a:buClr>
              <a:buSzPts val="2000"/>
              <a:buChar char="•"/>
              <a:defRPr>
                <a:latin typeface="Times"/>
                <a:ea typeface="Times"/>
                <a:cs typeface="Times"/>
                <a:sym typeface="Times"/>
              </a:defRPr>
            </a:lvl3pPr>
            <a:lvl4pPr marL="1828800" lvl="3" indent="-342900" algn="l">
              <a:lnSpc>
                <a:spcPct val="90000"/>
              </a:lnSpc>
              <a:spcBef>
                <a:spcPts val="1200"/>
              </a:spcBef>
              <a:spcAft>
                <a:spcPts val="0"/>
              </a:spcAft>
              <a:buClr>
                <a:srgbClr val="001340"/>
              </a:buClr>
              <a:buSzPts val="1800"/>
              <a:buChar char="•"/>
              <a:defRPr>
                <a:latin typeface="Times"/>
                <a:ea typeface="Times"/>
                <a:cs typeface="Times"/>
                <a:sym typeface="Times"/>
              </a:defRPr>
            </a:lvl4pPr>
            <a:lvl5pPr marL="2286000" lvl="4" indent="-342900" algn="l">
              <a:lnSpc>
                <a:spcPct val="90000"/>
              </a:lnSpc>
              <a:spcBef>
                <a:spcPts val="1200"/>
              </a:spcBef>
              <a:spcAft>
                <a:spcPts val="0"/>
              </a:spcAft>
              <a:buClr>
                <a:srgbClr val="001340"/>
              </a:buClr>
              <a:buSzPts val="1800"/>
              <a:buChar char="•"/>
              <a:defRPr>
                <a:latin typeface="Times"/>
                <a:ea typeface="Times"/>
                <a:cs typeface="Times"/>
                <a:sym typeface="Times"/>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1340"/>
              </a:buClr>
              <a:buSzPts val="2800"/>
              <a:buChar char="•"/>
              <a:defRPr>
                <a:latin typeface="Times"/>
                <a:ea typeface="Times"/>
                <a:cs typeface="Times"/>
                <a:sym typeface="Times"/>
              </a:defRPr>
            </a:lvl1pPr>
            <a:lvl2pPr marL="914400" lvl="1" indent="-381000" algn="l">
              <a:lnSpc>
                <a:spcPct val="90000"/>
              </a:lnSpc>
              <a:spcBef>
                <a:spcPts val="1200"/>
              </a:spcBef>
              <a:spcAft>
                <a:spcPts val="0"/>
              </a:spcAft>
              <a:buClr>
                <a:srgbClr val="001340"/>
              </a:buClr>
              <a:buSzPts val="2400"/>
              <a:buChar char="•"/>
              <a:defRPr>
                <a:latin typeface="Times"/>
                <a:ea typeface="Times"/>
                <a:cs typeface="Times"/>
                <a:sym typeface="Times"/>
              </a:defRPr>
            </a:lvl2pPr>
            <a:lvl3pPr marL="1371600" lvl="2" indent="-355600" algn="l">
              <a:lnSpc>
                <a:spcPct val="90000"/>
              </a:lnSpc>
              <a:spcBef>
                <a:spcPts val="1200"/>
              </a:spcBef>
              <a:spcAft>
                <a:spcPts val="0"/>
              </a:spcAft>
              <a:buClr>
                <a:srgbClr val="001340"/>
              </a:buClr>
              <a:buSzPts val="2000"/>
              <a:buChar char="•"/>
              <a:defRPr>
                <a:latin typeface="Times"/>
                <a:ea typeface="Times"/>
                <a:cs typeface="Times"/>
                <a:sym typeface="Times"/>
              </a:defRPr>
            </a:lvl3pPr>
            <a:lvl4pPr marL="1828800" lvl="3" indent="-342900" algn="l">
              <a:lnSpc>
                <a:spcPct val="90000"/>
              </a:lnSpc>
              <a:spcBef>
                <a:spcPts val="1200"/>
              </a:spcBef>
              <a:spcAft>
                <a:spcPts val="0"/>
              </a:spcAft>
              <a:buClr>
                <a:srgbClr val="001340"/>
              </a:buClr>
              <a:buSzPts val="1800"/>
              <a:buChar char="•"/>
              <a:defRPr>
                <a:latin typeface="Times"/>
                <a:ea typeface="Times"/>
                <a:cs typeface="Times"/>
                <a:sym typeface="Times"/>
              </a:defRPr>
            </a:lvl4pPr>
            <a:lvl5pPr marL="2286000" lvl="4" indent="-342900" algn="l">
              <a:lnSpc>
                <a:spcPct val="90000"/>
              </a:lnSpc>
              <a:spcBef>
                <a:spcPts val="1200"/>
              </a:spcBef>
              <a:spcAft>
                <a:spcPts val="0"/>
              </a:spcAft>
              <a:buClr>
                <a:srgbClr val="001340"/>
              </a:buClr>
              <a:buSzPts val="1800"/>
              <a:buChar char="•"/>
              <a:defRPr>
                <a:latin typeface="Times"/>
                <a:ea typeface="Times"/>
                <a:cs typeface="Times"/>
                <a:sym typeface="Times"/>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31"/>
          <p:cNvSpPr txBox="1">
            <a:spLocks noGrp="1"/>
          </p:cNvSpPr>
          <p:nvPr>
            <p:ph type="ftr" idx="11"/>
          </p:nvPr>
        </p:nvSpPr>
        <p:spPr>
          <a:xfrm>
            <a:off x="838200" y="6388249"/>
            <a:ext cx="7646583"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1" u="none" strike="noStrike" cap="none">
                <a:solidFill>
                  <a:srgbClr val="597F77"/>
                </a:solidFill>
                <a:latin typeface="Times"/>
                <a:ea typeface="Times"/>
                <a:cs typeface="Times"/>
                <a:sym typeface="Time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75" name="Google Shape;75;p31"/>
          <p:cNvPicPr preferRelativeResize="0"/>
          <p:nvPr/>
        </p:nvPicPr>
        <p:blipFill rotWithShape="1">
          <a:blip r:embed="rId2">
            <a:alphaModFix/>
          </a:blip>
          <a:srcRect l="50001"/>
          <a:stretch/>
        </p:blipFill>
        <p:spPr>
          <a:xfrm>
            <a:off x="0" y="365124"/>
            <a:ext cx="662781" cy="1325563"/>
          </a:xfrm>
          <a:prstGeom prst="rect">
            <a:avLst/>
          </a:prstGeom>
          <a:noFill/>
          <a:ln>
            <a:noFill/>
          </a:ln>
        </p:spPr>
      </p:pic>
      <p:sp>
        <p:nvSpPr>
          <p:cNvPr id="76" name="Google Shape;76;p31"/>
          <p:cNvSpPr/>
          <p:nvPr/>
        </p:nvSpPr>
        <p:spPr>
          <a:xfrm>
            <a:off x="8984512" y="6381750"/>
            <a:ext cx="3207487" cy="365125"/>
          </a:xfrm>
          <a:prstGeom prst="rect">
            <a:avLst/>
          </a:prstGeom>
          <a:solidFill>
            <a:srgbClr val="597F7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 name="Google Shape;77;p31"/>
          <p:cNvSpPr txBox="1"/>
          <p:nvPr/>
        </p:nvSpPr>
        <p:spPr>
          <a:xfrm>
            <a:off x="8835359" y="6381749"/>
            <a:ext cx="265814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Times"/>
                <a:ea typeface="Times"/>
                <a:cs typeface="Times"/>
                <a:sym typeface="Times"/>
              </a:rPr>
              <a:t>Teaching Human Dignity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8"/>
        <p:cNvGrpSpPr/>
        <p:nvPr/>
      </p:nvGrpSpPr>
      <p:grpSpPr>
        <a:xfrm>
          <a:off x="0" y="0"/>
          <a:ext cx="0" cy="0"/>
          <a:chOff x="0" y="0"/>
          <a:chExt cx="0" cy="0"/>
        </a:xfrm>
      </p:grpSpPr>
      <p:sp>
        <p:nvSpPr>
          <p:cNvPr id="79" name="Google Shape;79;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7F77"/>
              </a:buClr>
              <a:buSzPts val="4400"/>
              <a:buFont typeface="Times"/>
              <a:buNone/>
              <a:defRPr>
                <a:solidFill>
                  <a:srgbClr val="597F77"/>
                </a:solidFill>
                <a:latin typeface="Times"/>
                <a:ea typeface="Times"/>
                <a:cs typeface="Times"/>
                <a:sym typeface="Time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8DB0A9"/>
              </a:buClr>
              <a:buSzPts val="2400"/>
              <a:buNone/>
              <a:defRPr sz="2400" b="1">
                <a:latin typeface="Times"/>
                <a:ea typeface="Times"/>
                <a:cs typeface="Times"/>
                <a:sym typeface="Times"/>
              </a:defRPr>
            </a:lvl1pPr>
            <a:lvl2pPr marL="914400" lvl="1" indent="-228600" algn="l">
              <a:lnSpc>
                <a:spcPct val="90000"/>
              </a:lnSpc>
              <a:spcBef>
                <a:spcPts val="500"/>
              </a:spcBef>
              <a:spcAft>
                <a:spcPts val="0"/>
              </a:spcAft>
              <a:buClr>
                <a:srgbClr val="8DB0A9"/>
              </a:buClr>
              <a:buSzPts val="2000"/>
              <a:buNone/>
              <a:defRPr sz="2000" b="1"/>
            </a:lvl2pPr>
            <a:lvl3pPr marL="1371600" lvl="2" indent="-228600" algn="l">
              <a:lnSpc>
                <a:spcPct val="90000"/>
              </a:lnSpc>
              <a:spcBef>
                <a:spcPts val="500"/>
              </a:spcBef>
              <a:spcAft>
                <a:spcPts val="0"/>
              </a:spcAft>
              <a:buClr>
                <a:srgbClr val="8DB0A9"/>
              </a:buClr>
              <a:buSzPts val="1800"/>
              <a:buNone/>
              <a:defRPr sz="1800" b="1"/>
            </a:lvl3pPr>
            <a:lvl4pPr marL="1828800" lvl="3" indent="-228600" algn="l">
              <a:lnSpc>
                <a:spcPct val="90000"/>
              </a:lnSpc>
              <a:spcBef>
                <a:spcPts val="500"/>
              </a:spcBef>
              <a:spcAft>
                <a:spcPts val="0"/>
              </a:spcAft>
              <a:buClr>
                <a:srgbClr val="8DB0A9"/>
              </a:buClr>
              <a:buSzPts val="1600"/>
              <a:buNone/>
              <a:defRPr sz="1600" b="1"/>
            </a:lvl4pPr>
            <a:lvl5pPr marL="2286000" lvl="4" indent="-228600" algn="l">
              <a:lnSpc>
                <a:spcPct val="90000"/>
              </a:lnSpc>
              <a:spcBef>
                <a:spcPts val="500"/>
              </a:spcBef>
              <a:spcAft>
                <a:spcPts val="0"/>
              </a:spcAft>
              <a:buClr>
                <a:srgbClr val="8DB0A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1" name="Google Shape;81;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1340"/>
              </a:buClr>
              <a:buSzPts val="2800"/>
              <a:buChar char="•"/>
              <a:defRPr>
                <a:latin typeface="Times"/>
                <a:ea typeface="Times"/>
                <a:cs typeface="Times"/>
                <a:sym typeface="Times"/>
              </a:defRPr>
            </a:lvl1pPr>
            <a:lvl2pPr marL="914400" lvl="1" indent="-381000" algn="l">
              <a:lnSpc>
                <a:spcPct val="90000"/>
              </a:lnSpc>
              <a:spcBef>
                <a:spcPts val="1200"/>
              </a:spcBef>
              <a:spcAft>
                <a:spcPts val="0"/>
              </a:spcAft>
              <a:buClr>
                <a:srgbClr val="001340"/>
              </a:buClr>
              <a:buSzPts val="2400"/>
              <a:buChar char="•"/>
              <a:defRPr>
                <a:latin typeface="Times"/>
                <a:ea typeface="Times"/>
                <a:cs typeface="Times"/>
                <a:sym typeface="Times"/>
              </a:defRPr>
            </a:lvl2pPr>
            <a:lvl3pPr marL="1371600" lvl="2" indent="-355600" algn="l">
              <a:lnSpc>
                <a:spcPct val="90000"/>
              </a:lnSpc>
              <a:spcBef>
                <a:spcPts val="1200"/>
              </a:spcBef>
              <a:spcAft>
                <a:spcPts val="0"/>
              </a:spcAft>
              <a:buClr>
                <a:srgbClr val="001340"/>
              </a:buClr>
              <a:buSzPts val="2000"/>
              <a:buChar char="•"/>
              <a:defRPr>
                <a:latin typeface="Times"/>
                <a:ea typeface="Times"/>
                <a:cs typeface="Times"/>
                <a:sym typeface="Times"/>
              </a:defRPr>
            </a:lvl3pPr>
            <a:lvl4pPr marL="1828800" lvl="3" indent="-342900" algn="l">
              <a:lnSpc>
                <a:spcPct val="90000"/>
              </a:lnSpc>
              <a:spcBef>
                <a:spcPts val="1200"/>
              </a:spcBef>
              <a:spcAft>
                <a:spcPts val="0"/>
              </a:spcAft>
              <a:buClr>
                <a:srgbClr val="001340"/>
              </a:buClr>
              <a:buSzPts val="1800"/>
              <a:buChar char="•"/>
              <a:defRPr>
                <a:latin typeface="Times"/>
                <a:ea typeface="Times"/>
                <a:cs typeface="Times"/>
                <a:sym typeface="Times"/>
              </a:defRPr>
            </a:lvl4pPr>
            <a:lvl5pPr marL="2286000" lvl="4" indent="-342900" algn="l">
              <a:lnSpc>
                <a:spcPct val="90000"/>
              </a:lnSpc>
              <a:spcBef>
                <a:spcPts val="1200"/>
              </a:spcBef>
              <a:spcAft>
                <a:spcPts val="0"/>
              </a:spcAft>
              <a:buClr>
                <a:srgbClr val="001340"/>
              </a:buClr>
              <a:buSzPts val="1800"/>
              <a:buChar char="•"/>
              <a:defRPr>
                <a:latin typeface="Times"/>
                <a:ea typeface="Times"/>
                <a:cs typeface="Times"/>
                <a:sym typeface="Times"/>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8DB0A9"/>
              </a:buClr>
              <a:buSzPts val="2400"/>
              <a:buNone/>
              <a:defRPr sz="2400" b="1">
                <a:latin typeface="Times"/>
                <a:ea typeface="Times"/>
                <a:cs typeface="Times"/>
                <a:sym typeface="Times"/>
              </a:defRPr>
            </a:lvl1pPr>
            <a:lvl2pPr marL="914400" lvl="1" indent="-228600" algn="l">
              <a:lnSpc>
                <a:spcPct val="90000"/>
              </a:lnSpc>
              <a:spcBef>
                <a:spcPts val="500"/>
              </a:spcBef>
              <a:spcAft>
                <a:spcPts val="0"/>
              </a:spcAft>
              <a:buClr>
                <a:srgbClr val="8DB0A9"/>
              </a:buClr>
              <a:buSzPts val="2000"/>
              <a:buNone/>
              <a:defRPr sz="2000" b="1"/>
            </a:lvl2pPr>
            <a:lvl3pPr marL="1371600" lvl="2" indent="-228600" algn="l">
              <a:lnSpc>
                <a:spcPct val="90000"/>
              </a:lnSpc>
              <a:spcBef>
                <a:spcPts val="500"/>
              </a:spcBef>
              <a:spcAft>
                <a:spcPts val="0"/>
              </a:spcAft>
              <a:buClr>
                <a:srgbClr val="8DB0A9"/>
              </a:buClr>
              <a:buSzPts val="1800"/>
              <a:buNone/>
              <a:defRPr sz="1800" b="1"/>
            </a:lvl3pPr>
            <a:lvl4pPr marL="1828800" lvl="3" indent="-228600" algn="l">
              <a:lnSpc>
                <a:spcPct val="90000"/>
              </a:lnSpc>
              <a:spcBef>
                <a:spcPts val="500"/>
              </a:spcBef>
              <a:spcAft>
                <a:spcPts val="0"/>
              </a:spcAft>
              <a:buClr>
                <a:srgbClr val="8DB0A9"/>
              </a:buClr>
              <a:buSzPts val="1600"/>
              <a:buNone/>
              <a:defRPr sz="1600" b="1"/>
            </a:lvl4pPr>
            <a:lvl5pPr marL="2286000" lvl="4" indent="-228600" algn="l">
              <a:lnSpc>
                <a:spcPct val="90000"/>
              </a:lnSpc>
              <a:spcBef>
                <a:spcPts val="500"/>
              </a:spcBef>
              <a:spcAft>
                <a:spcPts val="0"/>
              </a:spcAft>
              <a:buClr>
                <a:srgbClr val="8DB0A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3" name="Google Shape;83;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1340"/>
              </a:buClr>
              <a:buSzPts val="2800"/>
              <a:buChar char="•"/>
              <a:defRPr>
                <a:latin typeface="Times"/>
                <a:ea typeface="Times"/>
                <a:cs typeface="Times"/>
                <a:sym typeface="Times"/>
              </a:defRPr>
            </a:lvl1pPr>
            <a:lvl2pPr marL="914400" lvl="1" indent="-381000" algn="l">
              <a:lnSpc>
                <a:spcPct val="90000"/>
              </a:lnSpc>
              <a:spcBef>
                <a:spcPts val="1200"/>
              </a:spcBef>
              <a:spcAft>
                <a:spcPts val="0"/>
              </a:spcAft>
              <a:buClr>
                <a:srgbClr val="001340"/>
              </a:buClr>
              <a:buSzPts val="2400"/>
              <a:buChar char="•"/>
              <a:defRPr>
                <a:latin typeface="Times"/>
                <a:ea typeface="Times"/>
                <a:cs typeface="Times"/>
                <a:sym typeface="Times"/>
              </a:defRPr>
            </a:lvl2pPr>
            <a:lvl3pPr marL="1371600" lvl="2" indent="-355600" algn="l">
              <a:lnSpc>
                <a:spcPct val="90000"/>
              </a:lnSpc>
              <a:spcBef>
                <a:spcPts val="1200"/>
              </a:spcBef>
              <a:spcAft>
                <a:spcPts val="0"/>
              </a:spcAft>
              <a:buClr>
                <a:srgbClr val="001340"/>
              </a:buClr>
              <a:buSzPts val="2000"/>
              <a:buChar char="•"/>
              <a:defRPr>
                <a:latin typeface="Times"/>
                <a:ea typeface="Times"/>
                <a:cs typeface="Times"/>
                <a:sym typeface="Times"/>
              </a:defRPr>
            </a:lvl3pPr>
            <a:lvl4pPr marL="1828800" lvl="3" indent="-342900" algn="l">
              <a:lnSpc>
                <a:spcPct val="90000"/>
              </a:lnSpc>
              <a:spcBef>
                <a:spcPts val="1200"/>
              </a:spcBef>
              <a:spcAft>
                <a:spcPts val="0"/>
              </a:spcAft>
              <a:buClr>
                <a:srgbClr val="001340"/>
              </a:buClr>
              <a:buSzPts val="1800"/>
              <a:buChar char="•"/>
              <a:defRPr>
                <a:latin typeface="Times"/>
                <a:ea typeface="Times"/>
                <a:cs typeface="Times"/>
                <a:sym typeface="Times"/>
              </a:defRPr>
            </a:lvl4pPr>
            <a:lvl5pPr marL="2286000" lvl="4" indent="-342900" algn="l">
              <a:lnSpc>
                <a:spcPct val="90000"/>
              </a:lnSpc>
              <a:spcBef>
                <a:spcPts val="1200"/>
              </a:spcBef>
              <a:spcAft>
                <a:spcPts val="0"/>
              </a:spcAft>
              <a:buClr>
                <a:srgbClr val="001340"/>
              </a:buClr>
              <a:buSzPts val="1800"/>
              <a:buChar char="•"/>
              <a:defRPr>
                <a:latin typeface="Times"/>
                <a:ea typeface="Times"/>
                <a:cs typeface="Times"/>
                <a:sym typeface="Times"/>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32"/>
          <p:cNvSpPr txBox="1">
            <a:spLocks noGrp="1"/>
          </p:cNvSpPr>
          <p:nvPr>
            <p:ph type="ftr" idx="11"/>
          </p:nvPr>
        </p:nvSpPr>
        <p:spPr>
          <a:xfrm>
            <a:off x="839788" y="6388249"/>
            <a:ext cx="7646583"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1" u="none" strike="noStrike" cap="none">
                <a:solidFill>
                  <a:srgbClr val="597F77"/>
                </a:solidFill>
                <a:latin typeface="Times"/>
                <a:ea typeface="Times"/>
                <a:cs typeface="Times"/>
                <a:sym typeface="Time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85" name="Google Shape;85;p32"/>
          <p:cNvPicPr preferRelativeResize="0"/>
          <p:nvPr/>
        </p:nvPicPr>
        <p:blipFill rotWithShape="1">
          <a:blip r:embed="rId2">
            <a:alphaModFix/>
          </a:blip>
          <a:srcRect l="49563"/>
          <a:stretch/>
        </p:blipFill>
        <p:spPr>
          <a:xfrm>
            <a:off x="-5787" y="365124"/>
            <a:ext cx="668568" cy="1325563"/>
          </a:xfrm>
          <a:prstGeom prst="rect">
            <a:avLst/>
          </a:prstGeom>
          <a:noFill/>
          <a:ln>
            <a:noFill/>
          </a:ln>
        </p:spPr>
      </p:pic>
      <p:sp>
        <p:nvSpPr>
          <p:cNvPr id="86" name="Google Shape;86;p32"/>
          <p:cNvSpPr/>
          <p:nvPr/>
        </p:nvSpPr>
        <p:spPr>
          <a:xfrm>
            <a:off x="8984512" y="6381750"/>
            <a:ext cx="3207487" cy="365125"/>
          </a:xfrm>
          <a:prstGeom prst="rect">
            <a:avLst/>
          </a:prstGeom>
          <a:solidFill>
            <a:srgbClr val="597F7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 name="Google Shape;87;p32"/>
          <p:cNvSpPr txBox="1"/>
          <p:nvPr/>
        </p:nvSpPr>
        <p:spPr>
          <a:xfrm>
            <a:off x="8835359" y="6381749"/>
            <a:ext cx="265814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Times"/>
                <a:ea typeface="Times"/>
                <a:cs typeface="Times"/>
                <a:sym typeface="Times"/>
              </a:rPr>
              <a:t>Teaching Human Dignity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8"/>
        <p:cNvGrpSpPr/>
        <p:nvPr/>
      </p:nvGrpSpPr>
      <p:grpSpPr>
        <a:xfrm>
          <a:off x="0" y="0"/>
          <a:ext cx="0" cy="0"/>
          <a:chOff x="0" y="0"/>
          <a:chExt cx="0" cy="0"/>
        </a:xfrm>
      </p:grpSpPr>
      <p:sp>
        <p:nvSpPr>
          <p:cNvPr id="89" name="Google Shape;89;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7F77"/>
              </a:buClr>
              <a:buSzPts val="4400"/>
              <a:buFont typeface="Times"/>
              <a:buNone/>
              <a:defRPr>
                <a:solidFill>
                  <a:srgbClr val="597F77"/>
                </a:solidFill>
                <a:latin typeface="Times"/>
                <a:ea typeface="Times"/>
                <a:cs typeface="Times"/>
                <a:sym typeface="Time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3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1340"/>
              </a:buClr>
              <a:buSzPts val="2800"/>
              <a:buChar char="•"/>
              <a:defRPr>
                <a:latin typeface="Times"/>
                <a:ea typeface="Times"/>
                <a:cs typeface="Times"/>
                <a:sym typeface="Times"/>
              </a:defRPr>
            </a:lvl1pPr>
            <a:lvl2pPr marL="914400" lvl="1" indent="-381000" algn="l">
              <a:lnSpc>
                <a:spcPct val="90000"/>
              </a:lnSpc>
              <a:spcBef>
                <a:spcPts val="1200"/>
              </a:spcBef>
              <a:spcAft>
                <a:spcPts val="0"/>
              </a:spcAft>
              <a:buClr>
                <a:srgbClr val="001340"/>
              </a:buClr>
              <a:buSzPts val="2400"/>
              <a:buChar char="•"/>
              <a:defRPr>
                <a:latin typeface="Times"/>
                <a:ea typeface="Times"/>
                <a:cs typeface="Times"/>
                <a:sym typeface="Times"/>
              </a:defRPr>
            </a:lvl2pPr>
            <a:lvl3pPr marL="1371600" lvl="2" indent="-355600" algn="l">
              <a:lnSpc>
                <a:spcPct val="90000"/>
              </a:lnSpc>
              <a:spcBef>
                <a:spcPts val="1200"/>
              </a:spcBef>
              <a:spcAft>
                <a:spcPts val="0"/>
              </a:spcAft>
              <a:buClr>
                <a:srgbClr val="001340"/>
              </a:buClr>
              <a:buSzPts val="2000"/>
              <a:buChar char="•"/>
              <a:defRPr>
                <a:latin typeface="Times"/>
                <a:ea typeface="Times"/>
                <a:cs typeface="Times"/>
                <a:sym typeface="Times"/>
              </a:defRPr>
            </a:lvl3pPr>
            <a:lvl4pPr marL="1828800" lvl="3" indent="-342900" algn="l">
              <a:lnSpc>
                <a:spcPct val="90000"/>
              </a:lnSpc>
              <a:spcBef>
                <a:spcPts val="1200"/>
              </a:spcBef>
              <a:spcAft>
                <a:spcPts val="0"/>
              </a:spcAft>
              <a:buClr>
                <a:srgbClr val="001340"/>
              </a:buClr>
              <a:buSzPts val="1800"/>
              <a:buChar char="•"/>
              <a:defRPr>
                <a:latin typeface="Times"/>
                <a:ea typeface="Times"/>
                <a:cs typeface="Times"/>
                <a:sym typeface="Times"/>
              </a:defRPr>
            </a:lvl4pPr>
            <a:lvl5pPr marL="2286000" lvl="4" indent="-342900" algn="l">
              <a:lnSpc>
                <a:spcPct val="90000"/>
              </a:lnSpc>
              <a:spcBef>
                <a:spcPts val="1200"/>
              </a:spcBef>
              <a:spcAft>
                <a:spcPts val="0"/>
              </a:spcAft>
              <a:buClr>
                <a:srgbClr val="001340"/>
              </a:buClr>
              <a:buSzPts val="1800"/>
              <a:buChar char="•"/>
              <a:defRPr>
                <a:latin typeface="Times"/>
                <a:ea typeface="Times"/>
                <a:cs typeface="Times"/>
                <a:sym typeface="Times"/>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34"/>
          <p:cNvSpPr txBox="1">
            <a:spLocks noGrp="1"/>
          </p:cNvSpPr>
          <p:nvPr>
            <p:ph type="ftr" idx="11"/>
          </p:nvPr>
        </p:nvSpPr>
        <p:spPr>
          <a:xfrm>
            <a:off x="838200" y="6388249"/>
            <a:ext cx="7646583"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1" u="none" strike="noStrike" cap="none">
                <a:solidFill>
                  <a:srgbClr val="597F77"/>
                </a:solidFill>
                <a:latin typeface="Times"/>
                <a:ea typeface="Times"/>
                <a:cs typeface="Times"/>
                <a:sym typeface="Time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92" name="Google Shape;92;p34"/>
          <p:cNvPicPr preferRelativeResize="0"/>
          <p:nvPr/>
        </p:nvPicPr>
        <p:blipFill rotWithShape="1">
          <a:blip r:embed="rId2">
            <a:alphaModFix/>
          </a:blip>
          <a:srcRect l="49127"/>
          <a:stretch/>
        </p:blipFill>
        <p:spPr>
          <a:xfrm>
            <a:off x="-11575" y="365124"/>
            <a:ext cx="674356" cy="1325563"/>
          </a:xfrm>
          <a:prstGeom prst="rect">
            <a:avLst/>
          </a:prstGeom>
          <a:noFill/>
          <a:ln>
            <a:noFill/>
          </a:ln>
        </p:spPr>
      </p:pic>
      <p:sp>
        <p:nvSpPr>
          <p:cNvPr id="93" name="Google Shape;93;p34"/>
          <p:cNvSpPr/>
          <p:nvPr/>
        </p:nvSpPr>
        <p:spPr>
          <a:xfrm>
            <a:off x="8984512" y="6381750"/>
            <a:ext cx="3207487" cy="365125"/>
          </a:xfrm>
          <a:prstGeom prst="rect">
            <a:avLst/>
          </a:prstGeom>
          <a:solidFill>
            <a:srgbClr val="597F7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 name="Google Shape;94;p34"/>
          <p:cNvSpPr txBox="1"/>
          <p:nvPr/>
        </p:nvSpPr>
        <p:spPr>
          <a:xfrm>
            <a:off x="8835359" y="6381749"/>
            <a:ext cx="265814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Times"/>
                <a:ea typeface="Times"/>
                <a:cs typeface="Times"/>
                <a:sym typeface="Times"/>
              </a:rPr>
              <a:t>Teaching Human Dignity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5"/>
        <p:cNvGrpSpPr/>
        <p:nvPr/>
      </p:nvGrpSpPr>
      <p:grpSpPr>
        <a:xfrm>
          <a:off x="0" y="0"/>
          <a:ext cx="0" cy="0"/>
          <a:chOff x="0" y="0"/>
          <a:chExt cx="0" cy="0"/>
        </a:xfrm>
      </p:grpSpPr>
      <p:sp>
        <p:nvSpPr>
          <p:cNvPr id="96" name="Google Shape;96;p3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7F77"/>
              </a:buClr>
              <a:buSzPts val="4400"/>
              <a:buFont typeface="Times"/>
              <a:buNone/>
              <a:defRPr>
                <a:solidFill>
                  <a:srgbClr val="597F77"/>
                </a:solidFill>
                <a:latin typeface="Times"/>
                <a:ea typeface="Times"/>
                <a:cs typeface="Times"/>
                <a:sym typeface="Time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3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1340"/>
              </a:buClr>
              <a:buSzPts val="2800"/>
              <a:buChar char="•"/>
              <a:defRPr>
                <a:latin typeface="Times"/>
                <a:ea typeface="Times"/>
                <a:cs typeface="Times"/>
                <a:sym typeface="Times"/>
              </a:defRPr>
            </a:lvl1pPr>
            <a:lvl2pPr marL="914400" lvl="1" indent="-381000" algn="l">
              <a:lnSpc>
                <a:spcPct val="90000"/>
              </a:lnSpc>
              <a:spcBef>
                <a:spcPts val="1200"/>
              </a:spcBef>
              <a:spcAft>
                <a:spcPts val="0"/>
              </a:spcAft>
              <a:buClr>
                <a:srgbClr val="001340"/>
              </a:buClr>
              <a:buSzPts val="2400"/>
              <a:buChar char="•"/>
              <a:defRPr>
                <a:latin typeface="Times"/>
                <a:ea typeface="Times"/>
                <a:cs typeface="Times"/>
                <a:sym typeface="Times"/>
              </a:defRPr>
            </a:lvl2pPr>
            <a:lvl3pPr marL="1371600" lvl="2" indent="-355600" algn="l">
              <a:lnSpc>
                <a:spcPct val="90000"/>
              </a:lnSpc>
              <a:spcBef>
                <a:spcPts val="1200"/>
              </a:spcBef>
              <a:spcAft>
                <a:spcPts val="0"/>
              </a:spcAft>
              <a:buClr>
                <a:srgbClr val="001340"/>
              </a:buClr>
              <a:buSzPts val="2000"/>
              <a:buChar char="•"/>
              <a:defRPr>
                <a:latin typeface="Times"/>
                <a:ea typeface="Times"/>
                <a:cs typeface="Times"/>
                <a:sym typeface="Times"/>
              </a:defRPr>
            </a:lvl3pPr>
            <a:lvl4pPr marL="1828800" lvl="3" indent="-342900" algn="l">
              <a:lnSpc>
                <a:spcPct val="90000"/>
              </a:lnSpc>
              <a:spcBef>
                <a:spcPts val="1200"/>
              </a:spcBef>
              <a:spcAft>
                <a:spcPts val="0"/>
              </a:spcAft>
              <a:buClr>
                <a:srgbClr val="001340"/>
              </a:buClr>
              <a:buSzPts val="1800"/>
              <a:buChar char="•"/>
              <a:defRPr>
                <a:latin typeface="Times"/>
                <a:ea typeface="Times"/>
                <a:cs typeface="Times"/>
                <a:sym typeface="Times"/>
              </a:defRPr>
            </a:lvl4pPr>
            <a:lvl5pPr marL="2286000" lvl="4" indent="-342900" algn="l">
              <a:lnSpc>
                <a:spcPct val="90000"/>
              </a:lnSpc>
              <a:spcBef>
                <a:spcPts val="1200"/>
              </a:spcBef>
              <a:spcAft>
                <a:spcPts val="0"/>
              </a:spcAft>
              <a:buClr>
                <a:srgbClr val="001340"/>
              </a:buClr>
              <a:buSzPts val="1800"/>
              <a:buChar char="•"/>
              <a:defRPr>
                <a:latin typeface="Times"/>
                <a:ea typeface="Times"/>
                <a:cs typeface="Times"/>
                <a:sym typeface="Times"/>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35"/>
          <p:cNvSpPr txBox="1">
            <a:spLocks noGrp="1"/>
          </p:cNvSpPr>
          <p:nvPr>
            <p:ph type="ftr" idx="11"/>
          </p:nvPr>
        </p:nvSpPr>
        <p:spPr>
          <a:xfrm>
            <a:off x="838200" y="6388249"/>
            <a:ext cx="7646583"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1" u="none" strike="noStrike" cap="none">
                <a:solidFill>
                  <a:srgbClr val="597F77"/>
                </a:solidFill>
                <a:latin typeface="Times"/>
                <a:ea typeface="Times"/>
                <a:cs typeface="Times"/>
                <a:sym typeface="Time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9" name="Google Shape;99;p35"/>
          <p:cNvSpPr/>
          <p:nvPr/>
        </p:nvSpPr>
        <p:spPr>
          <a:xfrm>
            <a:off x="8984512" y="6381750"/>
            <a:ext cx="3207487" cy="365125"/>
          </a:xfrm>
          <a:prstGeom prst="rect">
            <a:avLst/>
          </a:prstGeom>
          <a:solidFill>
            <a:srgbClr val="597F7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0" name="Google Shape;100;p35"/>
          <p:cNvSpPr txBox="1"/>
          <p:nvPr/>
        </p:nvSpPr>
        <p:spPr>
          <a:xfrm>
            <a:off x="8835359" y="6381749"/>
            <a:ext cx="265814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Times"/>
                <a:ea typeface="Times"/>
                <a:cs typeface="Times"/>
                <a:sym typeface="Times"/>
              </a:rPr>
              <a:t>Teaching Human Dignity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
        <p:cNvGrpSpPr/>
        <p:nvPr/>
      </p:nvGrpSpPr>
      <p:grpSpPr>
        <a:xfrm>
          <a:off x="0" y="0"/>
          <a:ext cx="0" cy="0"/>
          <a:chOff x="0" y="0"/>
          <a:chExt cx="0" cy="0"/>
        </a:xfrm>
      </p:grpSpPr>
      <p:sp>
        <p:nvSpPr>
          <p:cNvPr id="21" name="Google Shape;21;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97F77"/>
              </a:buClr>
              <a:buSzPts val="3200"/>
              <a:buFont typeface="Times"/>
              <a:buNone/>
              <a:defRPr sz="3200">
                <a:solidFill>
                  <a:srgbClr val="597F77"/>
                </a:solidFill>
                <a:latin typeface="Times"/>
                <a:ea typeface="Times"/>
                <a:cs typeface="Times"/>
                <a:sym typeface="Time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001340"/>
              </a:buClr>
              <a:buSzPts val="3200"/>
              <a:buChar char="•"/>
              <a:defRPr sz="3200">
                <a:latin typeface="Times"/>
                <a:ea typeface="Times"/>
                <a:cs typeface="Times"/>
                <a:sym typeface="Times"/>
              </a:defRPr>
            </a:lvl1pPr>
            <a:lvl2pPr marL="914400" lvl="1" indent="-406400" algn="l">
              <a:lnSpc>
                <a:spcPct val="90000"/>
              </a:lnSpc>
              <a:spcBef>
                <a:spcPts val="1200"/>
              </a:spcBef>
              <a:spcAft>
                <a:spcPts val="0"/>
              </a:spcAft>
              <a:buClr>
                <a:srgbClr val="001340"/>
              </a:buClr>
              <a:buSzPts val="2800"/>
              <a:buChar char="•"/>
              <a:defRPr sz="2800">
                <a:latin typeface="Times"/>
                <a:ea typeface="Times"/>
                <a:cs typeface="Times"/>
                <a:sym typeface="Times"/>
              </a:defRPr>
            </a:lvl2pPr>
            <a:lvl3pPr marL="1371600" lvl="2" indent="-381000" algn="l">
              <a:lnSpc>
                <a:spcPct val="90000"/>
              </a:lnSpc>
              <a:spcBef>
                <a:spcPts val="1200"/>
              </a:spcBef>
              <a:spcAft>
                <a:spcPts val="0"/>
              </a:spcAft>
              <a:buClr>
                <a:srgbClr val="001340"/>
              </a:buClr>
              <a:buSzPts val="2400"/>
              <a:buChar char="•"/>
              <a:defRPr sz="2400">
                <a:latin typeface="Times"/>
                <a:ea typeface="Times"/>
                <a:cs typeface="Times"/>
                <a:sym typeface="Times"/>
              </a:defRPr>
            </a:lvl3pPr>
            <a:lvl4pPr marL="1828800" lvl="3" indent="-355600" algn="l">
              <a:lnSpc>
                <a:spcPct val="90000"/>
              </a:lnSpc>
              <a:spcBef>
                <a:spcPts val="1200"/>
              </a:spcBef>
              <a:spcAft>
                <a:spcPts val="0"/>
              </a:spcAft>
              <a:buClr>
                <a:srgbClr val="001340"/>
              </a:buClr>
              <a:buSzPts val="2000"/>
              <a:buChar char="•"/>
              <a:defRPr sz="2000">
                <a:latin typeface="Times"/>
                <a:ea typeface="Times"/>
                <a:cs typeface="Times"/>
                <a:sym typeface="Times"/>
              </a:defRPr>
            </a:lvl4pPr>
            <a:lvl5pPr marL="2286000" lvl="4" indent="-355600" algn="l">
              <a:lnSpc>
                <a:spcPct val="90000"/>
              </a:lnSpc>
              <a:spcBef>
                <a:spcPts val="1200"/>
              </a:spcBef>
              <a:spcAft>
                <a:spcPts val="0"/>
              </a:spcAft>
              <a:buClr>
                <a:srgbClr val="001340"/>
              </a:buClr>
              <a:buSzPts val="2000"/>
              <a:buChar char="•"/>
              <a:defRPr sz="2000">
                <a:latin typeface="Times"/>
                <a:ea typeface="Times"/>
                <a:cs typeface="Times"/>
                <a:sym typeface="Times"/>
              </a:defRPr>
            </a:lvl5pPr>
            <a:lvl6pPr marL="2743200" lvl="5" indent="-355600" algn="l">
              <a:lnSpc>
                <a:spcPct val="90000"/>
              </a:lnSpc>
              <a:spcBef>
                <a:spcPts val="12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3" name="Google Shape;23;p2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DB0A9"/>
              </a:buClr>
              <a:buSzPts val="1600"/>
              <a:buNone/>
              <a:defRPr sz="1600">
                <a:latin typeface="Times"/>
                <a:ea typeface="Times"/>
                <a:cs typeface="Times"/>
                <a:sym typeface="Times"/>
              </a:defRPr>
            </a:lvl1pPr>
            <a:lvl2pPr marL="914400" lvl="1" indent="-228600" algn="l">
              <a:lnSpc>
                <a:spcPct val="90000"/>
              </a:lnSpc>
              <a:spcBef>
                <a:spcPts val="500"/>
              </a:spcBef>
              <a:spcAft>
                <a:spcPts val="0"/>
              </a:spcAft>
              <a:buClr>
                <a:srgbClr val="8DB0A9"/>
              </a:buClr>
              <a:buSzPts val="1400"/>
              <a:buNone/>
              <a:defRPr sz="1400"/>
            </a:lvl2pPr>
            <a:lvl3pPr marL="1371600" lvl="2" indent="-228600" algn="l">
              <a:lnSpc>
                <a:spcPct val="90000"/>
              </a:lnSpc>
              <a:spcBef>
                <a:spcPts val="500"/>
              </a:spcBef>
              <a:spcAft>
                <a:spcPts val="0"/>
              </a:spcAft>
              <a:buClr>
                <a:srgbClr val="8DB0A9"/>
              </a:buClr>
              <a:buSzPts val="1200"/>
              <a:buNone/>
              <a:defRPr sz="1200"/>
            </a:lvl3pPr>
            <a:lvl4pPr marL="1828800" lvl="3" indent="-228600" algn="l">
              <a:lnSpc>
                <a:spcPct val="90000"/>
              </a:lnSpc>
              <a:spcBef>
                <a:spcPts val="500"/>
              </a:spcBef>
              <a:spcAft>
                <a:spcPts val="0"/>
              </a:spcAft>
              <a:buClr>
                <a:srgbClr val="8DB0A9"/>
              </a:buClr>
              <a:buSzPts val="1000"/>
              <a:buNone/>
              <a:defRPr sz="1000"/>
            </a:lvl4pPr>
            <a:lvl5pPr marL="2286000" lvl="4" indent="-228600" algn="l">
              <a:lnSpc>
                <a:spcPct val="90000"/>
              </a:lnSpc>
              <a:spcBef>
                <a:spcPts val="500"/>
              </a:spcBef>
              <a:spcAft>
                <a:spcPts val="0"/>
              </a:spcAft>
              <a:buClr>
                <a:srgbClr val="8DB0A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4" name="Google Shape;24;p27"/>
          <p:cNvSpPr txBox="1">
            <a:spLocks noGrp="1"/>
          </p:cNvSpPr>
          <p:nvPr>
            <p:ph type="ftr" idx="11"/>
          </p:nvPr>
        </p:nvSpPr>
        <p:spPr>
          <a:xfrm>
            <a:off x="839788" y="6388249"/>
            <a:ext cx="7646583"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1" u="none" strike="noStrike" cap="none">
                <a:solidFill>
                  <a:srgbClr val="597F77"/>
                </a:solidFill>
                <a:latin typeface="Times"/>
                <a:ea typeface="Times"/>
                <a:cs typeface="Times"/>
                <a:sym typeface="Time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25" name="Google Shape;25;p27"/>
          <p:cNvPicPr preferRelativeResize="0"/>
          <p:nvPr/>
        </p:nvPicPr>
        <p:blipFill rotWithShape="1">
          <a:blip r:embed="rId2">
            <a:alphaModFix/>
          </a:blip>
          <a:srcRect l="49563"/>
          <a:stretch/>
        </p:blipFill>
        <p:spPr>
          <a:xfrm>
            <a:off x="-5787" y="365124"/>
            <a:ext cx="668568" cy="1325563"/>
          </a:xfrm>
          <a:prstGeom prst="rect">
            <a:avLst/>
          </a:prstGeom>
          <a:noFill/>
          <a:ln>
            <a:noFill/>
          </a:ln>
        </p:spPr>
      </p:pic>
      <p:sp>
        <p:nvSpPr>
          <p:cNvPr id="26" name="Google Shape;26;p27"/>
          <p:cNvSpPr/>
          <p:nvPr/>
        </p:nvSpPr>
        <p:spPr>
          <a:xfrm>
            <a:off x="8984512" y="6381750"/>
            <a:ext cx="3207487" cy="365125"/>
          </a:xfrm>
          <a:prstGeom prst="rect">
            <a:avLst/>
          </a:prstGeom>
          <a:solidFill>
            <a:srgbClr val="597F7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 name="Google Shape;27;p27"/>
          <p:cNvSpPr txBox="1"/>
          <p:nvPr/>
        </p:nvSpPr>
        <p:spPr>
          <a:xfrm>
            <a:off x="8835359" y="6381749"/>
            <a:ext cx="265814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Times"/>
                <a:ea typeface="Times"/>
                <a:cs typeface="Times"/>
                <a:sym typeface="Times"/>
              </a:rPr>
              <a:t>Teaching Human Dignity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Break Dark">
  <p:cSld name="Section Break Dark">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29"/>
          <p:cNvSpPr txBox="1"/>
          <p:nvPr/>
        </p:nvSpPr>
        <p:spPr>
          <a:xfrm>
            <a:off x="0" y="1565958"/>
            <a:ext cx="12192000" cy="3726084"/>
          </a:xfrm>
          <a:prstGeom prst="rect">
            <a:avLst/>
          </a:prstGeom>
          <a:solidFill>
            <a:schemeClr val="lt1"/>
          </a:solidFill>
          <a:ln>
            <a:noFill/>
          </a:ln>
        </p:spPr>
        <p:txBody>
          <a:bodyPr spcFirstLastPara="1" wrap="square" lIns="640075" tIns="45700" rIns="91425" bIns="45700" anchor="ctr" anchorCtr="0">
            <a:normAutofit/>
          </a:bodyPr>
          <a:lstStyle/>
          <a:p>
            <a:pPr marL="0" marR="0" lvl="0" indent="0" algn="l" rtl="0">
              <a:lnSpc>
                <a:spcPct val="90000"/>
              </a:lnSpc>
              <a:spcBef>
                <a:spcPts val="0"/>
              </a:spcBef>
              <a:spcAft>
                <a:spcPts val="0"/>
              </a:spcAft>
              <a:buClr>
                <a:schemeClr val="dk1"/>
              </a:buClr>
              <a:buSzPts val="6000"/>
              <a:buFont typeface="Calibri"/>
              <a:buNone/>
            </a:pPr>
            <a:endParaRPr sz="6000" b="1" i="0" u="none" strike="noStrike" cap="none">
              <a:solidFill>
                <a:srgbClr val="001340"/>
              </a:solidFill>
              <a:latin typeface="Georgia"/>
              <a:ea typeface="Georgia"/>
              <a:cs typeface="Georgia"/>
              <a:sym typeface="Georgia"/>
            </a:endParaRPr>
          </a:p>
        </p:txBody>
      </p:sp>
      <p:sp>
        <p:nvSpPr>
          <p:cNvPr id="30" name="Google Shape;30;p29"/>
          <p:cNvSpPr txBox="1">
            <a:spLocks noGrp="1"/>
          </p:cNvSpPr>
          <p:nvPr>
            <p:ph type="title"/>
          </p:nvPr>
        </p:nvSpPr>
        <p:spPr>
          <a:xfrm>
            <a:off x="1562100" y="2731179"/>
            <a:ext cx="10064750" cy="100748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597F77"/>
              </a:buClr>
              <a:buSzPts val="6000"/>
              <a:buFont typeface="Times"/>
              <a:buNone/>
              <a:defRPr sz="6000">
                <a:solidFill>
                  <a:srgbClr val="597F77"/>
                </a:solidFill>
                <a:latin typeface="Times"/>
                <a:ea typeface="Times"/>
                <a:cs typeface="Times"/>
                <a:sym typeface="Time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9"/>
          <p:cNvSpPr txBox="1"/>
          <p:nvPr/>
        </p:nvSpPr>
        <p:spPr>
          <a:xfrm>
            <a:off x="564989" y="3641848"/>
            <a:ext cx="11062021" cy="81575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1340"/>
              </a:buClr>
              <a:buSzPts val="2400"/>
              <a:buFont typeface="Georgia"/>
              <a:buNone/>
            </a:pPr>
            <a:endParaRPr sz="2400" b="0" i="1" u="none" strike="noStrike" cap="none">
              <a:solidFill>
                <a:srgbClr val="001340"/>
              </a:solidFill>
              <a:latin typeface="Georgia"/>
              <a:ea typeface="Georgia"/>
              <a:cs typeface="Georgia"/>
              <a:sym typeface="Georgia"/>
            </a:endParaRPr>
          </a:p>
        </p:txBody>
      </p:sp>
      <p:sp>
        <p:nvSpPr>
          <p:cNvPr id="32" name="Google Shape;32;p29"/>
          <p:cNvSpPr txBox="1">
            <a:spLocks noGrp="1"/>
          </p:cNvSpPr>
          <p:nvPr>
            <p:ph type="body" idx="1"/>
          </p:nvPr>
        </p:nvSpPr>
        <p:spPr>
          <a:xfrm>
            <a:off x="1562100" y="3776762"/>
            <a:ext cx="10064750" cy="5873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7F77"/>
              </a:buClr>
              <a:buSzPts val="2800"/>
              <a:buNone/>
              <a:defRPr i="1">
                <a:solidFill>
                  <a:srgbClr val="597F77"/>
                </a:solidFill>
                <a:latin typeface="Times"/>
                <a:ea typeface="Times"/>
                <a:cs typeface="Times"/>
                <a:sym typeface="Times"/>
              </a:defRPr>
            </a:lvl1pPr>
            <a:lvl2pPr marL="914400" lvl="1" indent="-342900" algn="l">
              <a:lnSpc>
                <a:spcPct val="90000"/>
              </a:lnSpc>
              <a:spcBef>
                <a:spcPts val="500"/>
              </a:spcBef>
              <a:spcAft>
                <a:spcPts val="0"/>
              </a:spcAft>
              <a:buClr>
                <a:srgbClr val="8DB0A9"/>
              </a:buClr>
              <a:buSzPts val="1800"/>
              <a:buChar char="•"/>
              <a:defRPr/>
            </a:lvl2pPr>
            <a:lvl3pPr marL="1371600" lvl="2" indent="-342900" algn="l">
              <a:lnSpc>
                <a:spcPct val="90000"/>
              </a:lnSpc>
              <a:spcBef>
                <a:spcPts val="500"/>
              </a:spcBef>
              <a:spcAft>
                <a:spcPts val="0"/>
              </a:spcAft>
              <a:buClr>
                <a:srgbClr val="8DB0A9"/>
              </a:buClr>
              <a:buSzPts val="1800"/>
              <a:buChar char="•"/>
              <a:defRPr/>
            </a:lvl3pPr>
            <a:lvl4pPr marL="1828800" lvl="3" indent="-342900" algn="l">
              <a:lnSpc>
                <a:spcPct val="90000"/>
              </a:lnSpc>
              <a:spcBef>
                <a:spcPts val="500"/>
              </a:spcBef>
              <a:spcAft>
                <a:spcPts val="0"/>
              </a:spcAft>
              <a:buClr>
                <a:srgbClr val="8DB0A9"/>
              </a:buClr>
              <a:buSzPts val="1800"/>
              <a:buChar char="•"/>
              <a:defRPr/>
            </a:lvl4pPr>
            <a:lvl5pPr marL="2286000" lvl="4" indent="-342900" algn="l">
              <a:lnSpc>
                <a:spcPct val="90000"/>
              </a:lnSpc>
              <a:spcBef>
                <a:spcPts val="500"/>
              </a:spcBef>
              <a:spcAft>
                <a:spcPts val="0"/>
              </a:spcAft>
              <a:buClr>
                <a:srgbClr val="8DB0A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 name="Google Shape;33;p29"/>
          <p:cNvPicPr preferRelativeResize="0"/>
          <p:nvPr/>
        </p:nvPicPr>
        <p:blipFill rotWithShape="1">
          <a:blip r:embed="rId3">
            <a:alphaModFix/>
          </a:blip>
          <a:srcRect l="50000"/>
          <a:stretch/>
        </p:blipFill>
        <p:spPr>
          <a:xfrm>
            <a:off x="0" y="2158921"/>
            <a:ext cx="1270077" cy="254015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4"/>
        <p:cNvGrpSpPr/>
        <p:nvPr/>
      </p:nvGrpSpPr>
      <p:grpSpPr>
        <a:xfrm>
          <a:off x="0" y="0"/>
          <a:ext cx="0" cy="0"/>
          <a:chOff x="0" y="0"/>
          <a:chExt cx="0" cy="0"/>
        </a:xfrm>
      </p:grpSpPr>
      <p:sp>
        <p:nvSpPr>
          <p:cNvPr id="35" name="Google Shape;35;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97F77"/>
              </a:buClr>
              <a:buSzPts val="3200"/>
              <a:buFont typeface="Times"/>
              <a:buNone/>
              <a:defRPr sz="3200">
                <a:solidFill>
                  <a:srgbClr val="597F77"/>
                </a:solidFill>
                <a:latin typeface="Times"/>
                <a:ea typeface="Times"/>
                <a:cs typeface="Times"/>
                <a:sym typeface="Time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3"/>
          <p:cNvSpPr>
            <a:spLocks noGrp="1"/>
          </p:cNvSpPr>
          <p:nvPr>
            <p:ph type="pic" idx="2"/>
          </p:nvPr>
        </p:nvSpPr>
        <p:spPr>
          <a:xfrm>
            <a:off x="5183188" y="987425"/>
            <a:ext cx="6172200" cy="4873625"/>
          </a:xfrm>
          <a:prstGeom prst="rect">
            <a:avLst/>
          </a:prstGeom>
          <a:noFill/>
          <a:ln>
            <a:noFill/>
          </a:ln>
        </p:spPr>
      </p:sp>
      <p:sp>
        <p:nvSpPr>
          <p:cNvPr id="37" name="Google Shape;37;p3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DB0A9"/>
              </a:buClr>
              <a:buSzPts val="1600"/>
              <a:buNone/>
              <a:defRPr sz="1600">
                <a:latin typeface="Times"/>
                <a:ea typeface="Times"/>
                <a:cs typeface="Times"/>
                <a:sym typeface="Times"/>
              </a:defRPr>
            </a:lvl1pPr>
            <a:lvl2pPr marL="914400" lvl="1" indent="-228600" algn="l">
              <a:lnSpc>
                <a:spcPct val="90000"/>
              </a:lnSpc>
              <a:spcBef>
                <a:spcPts val="500"/>
              </a:spcBef>
              <a:spcAft>
                <a:spcPts val="0"/>
              </a:spcAft>
              <a:buClr>
                <a:srgbClr val="8DB0A9"/>
              </a:buClr>
              <a:buSzPts val="1400"/>
              <a:buNone/>
              <a:defRPr sz="1400"/>
            </a:lvl2pPr>
            <a:lvl3pPr marL="1371600" lvl="2" indent="-228600" algn="l">
              <a:lnSpc>
                <a:spcPct val="90000"/>
              </a:lnSpc>
              <a:spcBef>
                <a:spcPts val="500"/>
              </a:spcBef>
              <a:spcAft>
                <a:spcPts val="0"/>
              </a:spcAft>
              <a:buClr>
                <a:srgbClr val="8DB0A9"/>
              </a:buClr>
              <a:buSzPts val="1200"/>
              <a:buNone/>
              <a:defRPr sz="1200"/>
            </a:lvl3pPr>
            <a:lvl4pPr marL="1828800" lvl="3" indent="-228600" algn="l">
              <a:lnSpc>
                <a:spcPct val="90000"/>
              </a:lnSpc>
              <a:spcBef>
                <a:spcPts val="500"/>
              </a:spcBef>
              <a:spcAft>
                <a:spcPts val="0"/>
              </a:spcAft>
              <a:buClr>
                <a:srgbClr val="8DB0A9"/>
              </a:buClr>
              <a:buSzPts val="1000"/>
              <a:buNone/>
              <a:defRPr sz="1000"/>
            </a:lvl4pPr>
            <a:lvl5pPr marL="2286000" lvl="4" indent="-228600" algn="l">
              <a:lnSpc>
                <a:spcPct val="90000"/>
              </a:lnSpc>
              <a:spcBef>
                <a:spcPts val="500"/>
              </a:spcBef>
              <a:spcAft>
                <a:spcPts val="0"/>
              </a:spcAft>
              <a:buClr>
                <a:srgbClr val="8DB0A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8" name="Google Shape;38;p33"/>
          <p:cNvSpPr txBox="1">
            <a:spLocks noGrp="1"/>
          </p:cNvSpPr>
          <p:nvPr>
            <p:ph type="ftr" idx="11"/>
          </p:nvPr>
        </p:nvSpPr>
        <p:spPr>
          <a:xfrm>
            <a:off x="839788" y="6380311"/>
            <a:ext cx="7646583"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1" u="none" strike="noStrike" cap="none">
                <a:solidFill>
                  <a:srgbClr val="597F77"/>
                </a:solidFill>
                <a:latin typeface="Times"/>
                <a:ea typeface="Times"/>
                <a:cs typeface="Times"/>
                <a:sym typeface="Time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9" name="Google Shape;39;p33"/>
          <p:cNvSpPr/>
          <p:nvPr/>
        </p:nvSpPr>
        <p:spPr>
          <a:xfrm>
            <a:off x="8984512" y="6381750"/>
            <a:ext cx="3207487" cy="365125"/>
          </a:xfrm>
          <a:prstGeom prst="rect">
            <a:avLst/>
          </a:prstGeom>
          <a:solidFill>
            <a:srgbClr val="597F7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 name="Google Shape;40;p33"/>
          <p:cNvSpPr txBox="1"/>
          <p:nvPr/>
        </p:nvSpPr>
        <p:spPr>
          <a:xfrm>
            <a:off x="8835359" y="6381749"/>
            <a:ext cx="265814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Times"/>
                <a:ea typeface="Times"/>
                <a:cs typeface="Times"/>
                <a:sym typeface="Times"/>
              </a:rPr>
              <a:t>Teaching Human Dignity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7F77"/>
              </a:buClr>
              <a:buSzPts val="4400"/>
              <a:buFont typeface="Times"/>
              <a:buNone/>
              <a:defRPr>
                <a:solidFill>
                  <a:srgbClr val="597F77"/>
                </a:solidFill>
                <a:latin typeface="Times"/>
                <a:ea typeface="Times"/>
                <a:cs typeface="Times"/>
                <a:sym typeface="Time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8"/>
          <p:cNvSpPr txBox="1">
            <a:spLocks noGrp="1"/>
          </p:cNvSpPr>
          <p:nvPr>
            <p:ph type="ftr" idx="11"/>
          </p:nvPr>
        </p:nvSpPr>
        <p:spPr>
          <a:xfrm>
            <a:off x="838200" y="6388249"/>
            <a:ext cx="7646583"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1" u="none" strike="noStrike" cap="none">
                <a:solidFill>
                  <a:srgbClr val="597F77"/>
                </a:solidFill>
                <a:latin typeface="Times"/>
                <a:ea typeface="Times"/>
                <a:cs typeface="Times"/>
                <a:sym typeface="Time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44" name="Google Shape;44;p28"/>
          <p:cNvPicPr preferRelativeResize="0"/>
          <p:nvPr/>
        </p:nvPicPr>
        <p:blipFill rotWithShape="1">
          <a:blip r:embed="rId2">
            <a:alphaModFix/>
          </a:blip>
          <a:srcRect l="49127"/>
          <a:stretch/>
        </p:blipFill>
        <p:spPr>
          <a:xfrm>
            <a:off x="-11575" y="365124"/>
            <a:ext cx="674356" cy="1325563"/>
          </a:xfrm>
          <a:prstGeom prst="rect">
            <a:avLst/>
          </a:prstGeom>
          <a:noFill/>
          <a:ln>
            <a:noFill/>
          </a:ln>
        </p:spPr>
      </p:pic>
      <p:sp>
        <p:nvSpPr>
          <p:cNvPr id="45" name="Google Shape;45;p28"/>
          <p:cNvSpPr/>
          <p:nvPr/>
        </p:nvSpPr>
        <p:spPr>
          <a:xfrm>
            <a:off x="8984512" y="6381750"/>
            <a:ext cx="3207487" cy="365125"/>
          </a:xfrm>
          <a:prstGeom prst="rect">
            <a:avLst/>
          </a:prstGeom>
          <a:solidFill>
            <a:srgbClr val="597F7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 name="Google Shape;46;p28"/>
          <p:cNvSpPr txBox="1"/>
          <p:nvPr/>
        </p:nvSpPr>
        <p:spPr>
          <a:xfrm>
            <a:off x="8835359" y="6381749"/>
            <a:ext cx="265814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Times"/>
                <a:ea typeface="Times"/>
                <a:cs typeface="Times"/>
                <a:sym typeface="Times"/>
              </a:rPr>
              <a:t>Teaching Human Dignity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8"/>
        <p:cNvGrpSpPr/>
        <p:nvPr/>
      </p:nvGrpSpPr>
      <p:grpSpPr>
        <a:xfrm>
          <a:off x="0" y="0"/>
          <a:ext cx="0" cy="0"/>
          <a:chOff x="0" y="0"/>
          <a:chExt cx="0" cy="0"/>
        </a:xfrm>
      </p:grpSpPr>
      <p:sp>
        <p:nvSpPr>
          <p:cNvPr id="49" name="Google Shape;49;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7F77"/>
              </a:buClr>
              <a:buSzPts val="4400"/>
              <a:buFont typeface="Times"/>
              <a:buNone/>
              <a:defRPr>
                <a:solidFill>
                  <a:srgbClr val="597F77"/>
                </a:solidFill>
                <a:latin typeface="Times"/>
                <a:ea typeface="Times"/>
                <a:cs typeface="Times"/>
                <a:sym typeface="Time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1340"/>
              </a:buClr>
              <a:buSzPts val="2800"/>
              <a:buChar char="•"/>
              <a:defRPr>
                <a:latin typeface="Times"/>
                <a:ea typeface="Times"/>
                <a:cs typeface="Times"/>
                <a:sym typeface="Times"/>
              </a:defRPr>
            </a:lvl1pPr>
            <a:lvl2pPr marL="914400" lvl="1" indent="-381000" algn="l">
              <a:lnSpc>
                <a:spcPct val="90000"/>
              </a:lnSpc>
              <a:spcBef>
                <a:spcPts val="1200"/>
              </a:spcBef>
              <a:spcAft>
                <a:spcPts val="0"/>
              </a:spcAft>
              <a:buClr>
                <a:srgbClr val="001340"/>
              </a:buClr>
              <a:buSzPts val="2400"/>
              <a:buChar char="•"/>
              <a:defRPr>
                <a:latin typeface="Times"/>
                <a:ea typeface="Times"/>
                <a:cs typeface="Times"/>
                <a:sym typeface="Times"/>
              </a:defRPr>
            </a:lvl2pPr>
            <a:lvl3pPr marL="1371600" lvl="2" indent="-355600" algn="l">
              <a:lnSpc>
                <a:spcPct val="90000"/>
              </a:lnSpc>
              <a:spcBef>
                <a:spcPts val="1200"/>
              </a:spcBef>
              <a:spcAft>
                <a:spcPts val="0"/>
              </a:spcAft>
              <a:buClr>
                <a:srgbClr val="001340"/>
              </a:buClr>
              <a:buSzPts val="2000"/>
              <a:buChar char="•"/>
              <a:defRPr>
                <a:latin typeface="Times"/>
                <a:ea typeface="Times"/>
                <a:cs typeface="Times"/>
                <a:sym typeface="Times"/>
              </a:defRPr>
            </a:lvl3pPr>
            <a:lvl4pPr marL="1828800" lvl="3" indent="-342900" algn="l">
              <a:lnSpc>
                <a:spcPct val="90000"/>
              </a:lnSpc>
              <a:spcBef>
                <a:spcPts val="1200"/>
              </a:spcBef>
              <a:spcAft>
                <a:spcPts val="0"/>
              </a:spcAft>
              <a:buClr>
                <a:srgbClr val="001340"/>
              </a:buClr>
              <a:buSzPts val="1800"/>
              <a:buChar char="•"/>
              <a:defRPr>
                <a:latin typeface="Times"/>
                <a:ea typeface="Times"/>
                <a:cs typeface="Times"/>
                <a:sym typeface="Times"/>
              </a:defRPr>
            </a:lvl4pPr>
            <a:lvl5pPr marL="2286000" lvl="4" indent="-342900" algn="l">
              <a:lnSpc>
                <a:spcPct val="90000"/>
              </a:lnSpc>
              <a:spcBef>
                <a:spcPts val="1200"/>
              </a:spcBef>
              <a:spcAft>
                <a:spcPts val="0"/>
              </a:spcAft>
              <a:buClr>
                <a:srgbClr val="001340"/>
              </a:buClr>
              <a:buSzPts val="1800"/>
              <a:buChar char="•"/>
              <a:defRPr>
                <a:latin typeface="Times"/>
                <a:ea typeface="Times"/>
                <a:cs typeface="Times"/>
                <a:sym typeface="Times"/>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1" name="Google Shape;51;p25"/>
          <p:cNvGrpSpPr/>
          <p:nvPr/>
        </p:nvGrpSpPr>
        <p:grpSpPr>
          <a:xfrm>
            <a:off x="8835359" y="6381749"/>
            <a:ext cx="3356640" cy="365126"/>
            <a:chOff x="8835359" y="6381749"/>
            <a:chExt cx="3356640" cy="365126"/>
          </a:xfrm>
        </p:grpSpPr>
        <p:sp>
          <p:nvSpPr>
            <p:cNvPr id="52" name="Google Shape;52;p25"/>
            <p:cNvSpPr/>
            <p:nvPr/>
          </p:nvSpPr>
          <p:spPr>
            <a:xfrm>
              <a:off x="8984512" y="6381750"/>
              <a:ext cx="3207487" cy="365125"/>
            </a:xfrm>
            <a:prstGeom prst="rect">
              <a:avLst/>
            </a:prstGeom>
            <a:solidFill>
              <a:srgbClr val="597F7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 name="Google Shape;53;p25"/>
            <p:cNvSpPr txBox="1"/>
            <p:nvPr/>
          </p:nvSpPr>
          <p:spPr>
            <a:xfrm>
              <a:off x="8835359" y="6381749"/>
              <a:ext cx="265814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Times"/>
                  <a:ea typeface="Times"/>
                  <a:cs typeface="Times"/>
                  <a:sym typeface="Times"/>
                </a:rPr>
                <a:t>Teaching Human Dignity</a:t>
              </a:r>
              <a:endParaRPr sz="1400" b="0" i="0" u="none" strike="noStrike" cap="none">
                <a:solidFill>
                  <a:srgbClr val="000000"/>
                </a:solidFill>
                <a:latin typeface="Arial"/>
                <a:ea typeface="Arial"/>
                <a:cs typeface="Arial"/>
                <a:sym typeface="Arial"/>
              </a:endParaRPr>
            </a:p>
          </p:txBody>
        </p:sp>
      </p:grpSp>
      <p:sp>
        <p:nvSpPr>
          <p:cNvPr id="54" name="Google Shape;54;p25"/>
          <p:cNvSpPr txBox="1">
            <a:spLocks noGrp="1"/>
          </p:cNvSpPr>
          <p:nvPr>
            <p:ph type="ftr" idx="11"/>
          </p:nvPr>
        </p:nvSpPr>
        <p:spPr>
          <a:xfrm>
            <a:off x="838200" y="6379831"/>
            <a:ext cx="7646583"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1" u="none" strike="noStrike" cap="none">
                <a:solidFill>
                  <a:srgbClr val="597F77"/>
                </a:solidFill>
                <a:latin typeface="Times"/>
                <a:ea typeface="Times"/>
                <a:cs typeface="Times"/>
                <a:sym typeface="Time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55" name="Google Shape;55;p25"/>
          <p:cNvPicPr preferRelativeResize="0"/>
          <p:nvPr/>
        </p:nvPicPr>
        <p:blipFill rotWithShape="1">
          <a:blip r:embed="rId2">
            <a:alphaModFix/>
          </a:blip>
          <a:srcRect l="48620"/>
          <a:stretch/>
        </p:blipFill>
        <p:spPr>
          <a:xfrm>
            <a:off x="-18288" y="365124"/>
            <a:ext cx="681069" cy="1325563"/>
          </a:xfrm>
          <a:prstGeom prst="rect">
            <a:avLst/>
          </a:prstGeom>
          <a:noFill/>
          <a:ln>
            <a:noFill/>
          </a:ln>
        </p:spPr>
      </p:pic>
      <p:cxnSp>
        <p:nvCxnSpPr>
          <p:cNvPr id="56" name="Google Shape;56;p25"/>
          <p:cNvCxnSpPr/>
          <p:nvPr/>
        </p:nvCxnSpPr>
        <p:spPr>
          <a:xfrm rot="10800000">
            <a:off x="939800" y="1358900"/>
            <a:ext cx="10414000" cy="0"/>
          </a:xfrm>
          <a:prstGeom prst="straightConnector1">
            <a:avLst/>
          </a:prstGeom>
          <a:noFill/>
          <a:ln w="28575" cap="flat" cmpd="sng">
            <a:solidFill>
              <a:srgbClr val="785F50"/>
            </a:solidFill>
            <a:prstDash val="solid"/>
            <a:miter lim="800000"/>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Section Break Dark">
  <p:cSld name="2_Section Break Dark">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26"/>
          <p:cNvSpPr/>
          <p:nvPr/>
        </p:nvSpPr>
        <p:spPr>
          <a:xfrm>
            <a:off x="0" y="0"/>
            <a:ext cx="12192000" cy="6943060"/>
          </a:xfrm>
          <a:prstGeom prst="rect">
            <a:avLst/>
          </a:prstGeom>
          <a:solidFill>
            <a:srgbClr val="785F50"/>
          </a:solidFill>
          <a:ln w="12700" cap="flat" cmpd="sng">
            <a:solidFill>
              <a:srgbClr val="785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 name="Google Shape;59;p26"/>
          <p:cNvSpPr txBox="1"/>
          <p:nvPr/>
        </p:nvSpPr>
        <p:spPr>
          <a:xfrm>
            <a:off x="0" y="510362"/>
            <a:ext cx="12192000" cy="5922335"/>
          </a:xfrm>
          <a:prstGeom prst="rect">
            <a:avLst/>
          </a:prstGeom>
          <a:solidFill>
            <a:schemeClr val="lt1"/>
          </a:solidFill>
          <a:ln>
            <a:noFill/>
          </a:ln>
        </p:spPr>
        <p:txBody>
          <a:bodyPr spcFirstLastPara="1" wrap="square" lIns="640075" tIns="45700" rIns="91425" bIns="45700" anchor="ctr" anchorCtr="0">
            <a:normAutofit/>
          </a:bodyPr>
          <a:lstStyle/>
          <a:p>
            <a:pPr marL="0" marR="0" lvl="0" indent="0" algn="l" rtl="0">
              <a:lnSpc>
                <a:spcPct val="90000"/>
              </a:lnSpc>
              <a:spcBef>
                <a:spcPts val="0"/>
              </a:spcBef>
              <a:spcAft>
                <a:spcPts val="0"/>
              </a:spcAft>
              <a:buClr>
                <a:schemeClr val="dk1"/>
              </a:buClr>
              <a:buSzPts val="6000"/>
              <a:buFont typeface="Calibri"/>
              <a:buNone/>
            </a:pPr>
            <a:endParaRPr sz="6000" b="1" i="0" u="none" strike="noStrike" cap="none">
              <a:solidFill>
                <a:srgbClr val="001340"/>
              </a:solidFill>
              <a:latin typeface="Georgia"/>
              <a:ea typeface="Georgia"/>
              <a:cs typeface="Georgia"/>
              <a:sym typeface="Georgia"/>
            </a:endParaRPr>
          </a:p>
        </p:txBody>
      </p:sp>
      <p:sp>
        <p:nvSpPr>
          <p:cNvPr id="60" name="Google Shape;60;p26"/>
          <p:cNvSpPr txBox="1">
            <a:spLocks noGrp="1"/>
          </p:cNvSpPr>
          <p:nvPr>
            <p:ph type="title"/>
          </p:nvPr>
        </p:nvSpPr>
        <p:spPr>
          <a:xfrm>
            <a:off x="1562100" y="2731179"/>
            <a:ext cx="10064750" cy="100748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597F77"/>
              </a:buClr>
              <a:buSzPts val="6000"/>
              <a:buFont typeface="Times"/>
              <a:buNone/>
              <a:defRPr sz="6000">
                <a:solidFill>
                  <a:srgbClr val="597F77"/>
                </a:solidFill>
                <a:latin typeface="Times"/>
                <a:ea typeface="Times"/>
                <a:cs typeface="Times"/>
                <a:sym typeface="Time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6"/>
          <p:cNvSpPr txBox="1"/>
          <p:nvPr/>
        </p:nvSpPr>
        <p:spPr>
          <a:xfrm>
            <a:off x="564989" y="3641848"/>
            <a:ext cx="11062021" cy="81575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1340"/>
              </a:buClr>
              <a:buSzPts val="2400"/>
              <a:buFont typeface="Georgia"/>
              <a:buNone/>
            </a:pPr>
            <a:endParaRPr sz="2400" b="0" i="1" u="none" strike="noStrike" cap="none">
              <a:solidFill>
                <a:srgbClr val="001340"/>
              </a:solidFill>
              <a:latin typeface="Georgia"/>
              <a:ea typeface="Georgia"/>
              <a:cs typeface="Georgia"/>
              <a:sym typeface="Georgia"/>
            </a:endParaRPr>
          </a:p>
        </p:txBody>
      </p:sp>
      <p:sp>
        <p:nvSpPr>
          <p:cNvPr id="62" name="Google Shape;62;p26"/>
          <p:cNvSpPr txBox="1">
            <a:spLocks noGrp="1"/>
          </p:cNvSpPr>
          <p:nvPr>
            <p:ph type="body" idx="1"/>
          </p:nvPr>
        </p:nvSpPr>
        <p:spPr>
          <a:xfrm>
            <a:off x="1562100" y="3776762"/>
            <a:ext cx="10064750" cy="5873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7F77"/>
              </a:buClr>
              <a:buSzPts val="2800"/>
              <a:buNone/>
              <a:defRPr i="1">
                <a:solidFill>
                  <a:srgbClr val="597F77"/>
                </a:solidFill>
                <a:latin typeface="Times"/>
                <a:ea typeface="Times"/>
                <a:cs typeface="Times"/>
                <a:sym typeface="Times"/>
              </a:defRPr>
            </a:lvl1pPr>
            <a:lvl2pPr marL="914400" lvl="1" indent="-342900" algn="l">
              <a:lnSpc>
                <a:spcPct val="90000"/>
              </a:lnSpc>
              <a:spcBef>
                <a:spcPts val="500"/>
              </a:spcBef>
              <a:spcAft>
                <a:spcPts val="0"/>
              </a:spcAft>
              <a:buClr>
                <a:srgbClr val="8DB0A9"/>
              </a:buClr>
              <a:buSzPts val="1800"/>
              <a:buChar char="•"/>
              <a:defRPr/>
            </a:lvl2pPr>
            <a:lvl3pPr marL="1371600" lvl="2" indent="-342900" algn="l">
              <a:lnSpc>
                <a:spcPct val="90000"/>
              </a:lnSpc>
              <a:spcBef>
                <a:spcPts val="500"/>
              </a:spcBef>
              <a:spcAft>
                <a:spcPts val="0"/>
              </a:spcAft>
              <a:buClr>
                <a:srgbClr val="8DB0A9"/>
              </a:buClr>
              <a:buSzPts val="1800"/>
              <a:buChar char="•"/>
              <a:defRPr/>
            </a:lvl3pPr>
            <a:lvl4pPr marL="1828800" lvl="3" indent="-342900" algn="l">
              <a:lnSpc>
                <a:spcPct val="90000"/>
              </a:lnSpc>
              <a:spcBef>
                <a:spcPts val="500"/>
              </a:spcBef>
              <a:spcAft>
                <a:spcPts val="0"/>
              </a:spcAft>
              <a:buClr>
                <a:srgbClr val="8DB0A9"/>
              </a:buClr>
              <a:buSzPts val="1800"/>
              <a:buChar char="•"/>
              <a:defRPr/>
            </a:lvl4pPr>
            <a:lvl5pPr marL="2286000" lvl="4" indent="-342900" algn="l">
              <a:lnSpc>
                <a:spcPct val="90000"/>
              </a:lnSpc>
              <a:spcBef>
                <a:spcPts val="500"/>
              </a:spcBef>
              <a:spcAft>
                <a:spcPts val="0"/>
              </a:spcAft>
              <a:buClr>
                <a:srgbClr val="8DB0A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3" name="Google Shape;63;p26"/>
          <p:cNvPicPr preferRelativeResize="0"/>
          <p:nvPr/>
        </p:nvPicPr>
        <p:blipFill rotWithShape="1">
          <a:blip r:embed="rId3">
            <a:alphaModFix/>
          </a:blip>
          <a:srcRect l="50000"/>
          <a:stretch/>
        </p:blipFill>
        <p:spPr>
          <a:xfrm>
            <a:off x="0" y="2158921"/>
            <a:ext cx="1270077" cy="254015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Section Break Dark">
  <p:cSld name="1_Section Break Dark">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30"/>
          <p:cNvSpPr txBox="1"/>
          <p:nvPr/>
        </p:nvSpPr>
        <p:spPr>
          <a:xfrm>
            <a:off x="0" y="1625148"/>
            <a:ext cx="12192000" cy="3726084"/>
          </a:xfrm>
          <a:prstGeom prst="rect">
            <a:avLst/>
          </a:prstGeom>
          <a:solidFill>
            <a:schemeClr val="lt1"/>
          </a:solidFill>
          <a:ln>
            <a:noFill/>
          </a:ln>
        </p:spPr>
        <p:txBody>
          <a:bodyPr spcFirstLastPara="1" wrap="square" lIns="640075" tIns="45700" rIns="91425" bIns="45700" anchor="ctr" anchorCtr="0">
            <a:normAutofit/>
          </a:bodyPr>
          <a:lstStyle/>
          <a:p>
            <a:pPr marL="0" marR="0" lvl="0" indent="0" algn="l" rtl="0">
              <a:lnSpc>
                <a:spcPct val="90000"/>
              </a:lnSpc>
              <a:spcBef>
                <a:spcPts val="0"/>
              </a:spcBef>
              <a:spcAft>
                <a:spcPts val="0"/>
              </a:spcAft>
              <a:buClr>
                <a:schemeClr val="dk1"/>
              </a:buClr>
              <a:buSzPts val="6000"/>
              <a:buFont typeface="Calibri"/>
              <a:buNone/>
            </a:pPr>
            <a:endParaRPr sz="6000" b="1" i="0" u="none" strike="noStrike" cap="none">
              <a:solidFill>
                <a:srgbClr val="001340"/>
              </a:solidFill>
              <a:latin typeface="Georgia"/>
              <a:ea typeface="Georgia"/>
              <a:cs typeface="Georgia"/>
              <a:sym typeface="Georgia"/>
            </a:endParaRPr>
          </a:p>
        </p:txBody>
      </p:sp>
      <p:sp>
        <p:nvSpPr>
          <p:cNvPr id="66" name="Google Shape;66;p30"/>
          <p:cNvSpPr txBox="1"/>
          <p:nvPr/>
        </p:nvSpPr>
        <p:spPr>
          <a:xfrm>
            <a:off x="564989" y="3641848"/>
            <a:ext cx="11062021" cy="81575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1340"/>
              </a:buClr>
              <a:buSzPts val="2400"/>
              <a:buFont typeface="Georgia"/>
              <a:buNone/>
            </a:pPr>
            <a:endParaRPr sz="2400" b="0" i="1" u="none" strike="noStrike" cap="none">
              <a:solidFill>
                <a:srgbClr val="001340"/>
              </a:solidFill>
              <a:latin typeface="Georgia"/>
              <a:ea typeface="Georgia"/>
              <a:cs typeface="Georgia"/>
              <a:sym typeface="Georgia"/>
            </a:endParaRPr>
          </a:p>
        </p:txBody>
      </p:sp>
      <p:sp>
        <p:nvSpPr>
          <p:cNvPr id="67" name="Google Shape;67;p30"/>
          <p:cNvSpPr txBox="1">
            <a:spLocks noGrp="1"/>
          </p:cNvSpPr>
          <p:nvPr>
            <p:ph type="body" idx="1"/>
          </p:nvPr>
        </p:nvSpPr>
        <p:spPr>
          <a:xfrm>
            <a:off x="564989" y="0"/>
            <a:ext cx="3727611" cy="31193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D8A89F"/>
              </a:buClr>
              <a:buSzPts val="50000"/>
              <a:buNone/>
              <a:defRPr sz="50000" b="1" i="0">
                <a:solidFill>
                  <a:srgbClr val="D8A89F"/>
                </a:solidFill>
                <a:latin typeface="Times"/>
                <a:ea typeface="Times"/>
                <a:cs typeface="Times"/>
                <a:sym typeface="Times"/>
              </a:defRPr>
            </a:lvl1pPr>
            <a:lvl2pPr marL="914400" lvl="1" indent="-342900" algn="l">
              <a:lnSpc>
                <a:spcPct val="90000"/>
              </a:lnSpc>
              <a:spcBef>
                <a:spcPts val="500"/>
              </a:spcBef>
              <a:spcAft>
                <a:spcPts val="0"/>
              </a:spcAft>
              <a:buClr>
                <a:srgbClr val="8DB0A9"/>
              </a:buClr>
              <a:buSzPts val="1800"/>
              <a:buChar char="•"/>
              <a:defRPr/>
            </a:lvl2pPr>
            <a:lvl3pPr marL="1371600" lvl="2" indent="-342900" algn="l">
              <a:lnSpc>
                <a:spcPct val="90000"/>
              </a:lnSpc>
              <a:spcBef>
                <a:spcPts val="500"/>
              </a:spcBef>
              <a:spcAft>
                <a:spcPts val="0"/>
              </a:spcAft>
              <a:buClr>
                <a:srgbClr val="8DB0A9"/>
              </a:buClr>
              <a:buSzPts val="1800"/>
              <a:buChar char="•"/>
              <a:defRPr/>
            </a:lvl3pPr>
            <a:lvl4pPr marL="1828800" lvl="3" indent="-342900" algn="l">
              <a:lnSpc>
                <a:spcPct val="90000"/>
              </a:lnSpc>
              <a:spcBef>
                <a:spcPts val="500"/>
              </a:spcBef>
              <a:spcAft>
                <a:spcPts val="0"/>
              </a:spcAft>
              <a:buClr>
                <a:srgbClr val="8DB0A9"/>
              </a:buClr>
              <a:buSzPts val="1800"/>
              <a:buChar char="•"/>
              <a:defRPr/>
            </a:lvl4pPr>
            <a:lvl5pPr marL="2286000" lvl="4" indent="-342900" algn="l">
              <a:lnSpc>
                <a:spcPct val="90000"/>
              </a:lnSpc>
              <a:spcBef>
                <a:spcPts val="500"/>
              </a:spcBef>
              <a:spcAft>
                <a:spcPts val="0"/>
              </a:spcAft>
              <a:buClr>
                <a:srgbClr val="8DB0A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30"/>
          <p:cNvSpPr txBox="1">
            <a:spLocks noGrp="1"/>
          </p:cNvSpPr>
          <p:nvPr>
            <p:ph type="body" idx="2"/>
          </p:nvPr>
        </p:nvSpPr>
        <p:spPr>
          <a:xfrm>
            <a:off x="3193889" y="2339811"/>
            <a:ext cx="8433121" cy="211778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7F77"/>
              </a:buClr>
              <a:buSzPts val="2800"/>
              <a:buNone/>
              <a:defRPr i="0">
                <a:solidFill>
                  <a:srgbClr val="597F77"/>
                </a:solidFill>
                <a:latin typeface="Times"/>
                <a:ea typeface="Times"/>
                <a:cs typeface="Times"/>
                <a:sym typeface="Times"/>
              </a:defRPr>
            </a:lvl1pPr>
            <a:lvl2pPr marL="914400" lvl="1" indent="-342900" algn="l">
              <a:lnSpc>
                <a:spcPct val="90000"/>
              </a:lnSpc>
              <a:spcBef>
                <a:spcPts val="500"/>
              </a:spcBef>
              <a:spcAft>
                <a:spcPts val="0"/>
              </a:spcAft>
              <a:buClr>
                <a:srgbClr val="8DB0A9"/>
              </a:buClr>
              <a:buSzPts val="1800"/>
              <a:buChar char="•"/>
              <a:defRPr/>
            </a:lvl2pPr>
            <a:lvl3pPr marL="1371600" lvl="2" indent="-342900" algn="l">
              <a:lnSpc>
                <a:spcPct val="90000"/>
              </a:lnSpc>
              <a:spcBef>
                <a:spcPts val="500"/>
              </a:spcBef>
              <a:spcAft>
                <a:spcPts val="0"/>
              </a:spcAft>
              <a:buClr>
                <a:srgbClr val="8DB0A9"/>
              </a:buClr>
              <a:buSzPts val="1800"/>
              <a:buChar char="•"/>
              <a:defRPr/>
            </a:lvl3pPr>
            <a:lvl4pPr marL="1828800" lvl="3" indent="-342900" algn="l">
              <a:lnSpc>
                <a:spcPct val="90000"/>
              </a:lnSpc>
              <a:spcBef>
                <a:spcPts val="500"/>
              </a:spcBef>
              <a:spcAft>
                <a:spcPts val="0"/>
              </a:spcAft>
              <a:buClr>
                <a:srgbClr val="8DB0A9"/>
              </a:buClr>
              <a:buSzPts val="1800"/>
              <a:buChar char="•"/>
              <a:defRPr/>
            </a:lvl4pPr>
            <a:lvl5pPr marL="2286000" lvl="4" indent="-342900" algn="l">
              <a:lnSpc>
                <a:spcPct val="90000"/>
              </a:lnSpc>
              <a:spcBef>
                <a:spcPts val="500"/>
              </a:spcBef>
              <a:spcAft>
                <a:spcPts val="0"/>
              </a:spcAft>
              <a:buClr>
                <a:srgbClr val="8DB0A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9" name="Google Shape;69;p30"/>
          <p:cNvPicPr preferRelativeResize="0"/>
          <p:nvPr/>
        </p:nvPicPr>
        <p:blipFill rotWithShape="1">
          <a:blip r:embed="rId3">
            <a:alphaModFix/>
          </a:blip>
          <a:srcRect/>
          <a:stretch/>
        </p:blipFill>
        <p:spPr>
          <a:xfrm>
            <a:off x="901355" y="1110492"/>
            <a:ext cx="2670053" cy="207264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1340"/>
              </a:buClr>
              <a:buSzPts val="4400"/>
              <a:buFont typeface="Georgia"/>
              <a:buNone/>
              <a:defRPr sz="4400" b="1" i="0" u="none" strike="noStrike" cap="none">
                <a:solidFill>
                  <a:srgbClr val="001340"/>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8DB0A9"/>
              </a:buClr>
              <a:buSzPts val="2800"/>
              <a:buFont typeface="Arial"/>
              <a:buChar char="•"/>
              <a:defRPr sz="2800" b="0" i="0" u="none" strike="noStrike" cap="none">
                <a:solidFill>
                  <a:srgbClr val="8DB0A9"/>
                </a:solidFill>
                <a:latin typeface="Georgia"/>
                <a:ea typeface="Georgia"/>
                <a:cs typeface="Georgia"/>
                <a:sym typeface="Georgia"/>
              </a:defRPr>
            </a:lvl1pPr>
            <a:lvl2pPr marL="914400" marR="0" lvl="1" indent="-381000" algn="l" rtl="0">
              <a:lnSpc>
                <a:spcPct val="90000"/>
              </a:lnSpc>
              <a:spcBef>
                <a:spcPts val="500"/>
              </a:spcBef>
              <a:spcAft>
                <a:spcPts val="0"/>
              </a:spcAft>
              <a:buClr>
                <a:srgbClr val="8DB0A9"/>
              </a:buClr>
              <a:buSzPts val="2400"/>
              <a:buFont typeface="Arial"/>
              <a:buChar char="•"/>
              <a:defRPr sz="2400" b="0" i="0" u="none" strike="noStrike" cap="none">
                <a:solidFill>
                  <a:srgbClr val="8DB0A9"/>
                </a:solidFill>
                <a:latin typeface="Georgia"/>
                <a:ea typeface="Georgia"/>
                <a:cs typeface="Georgia"/>
                <a:sym typeface="Georgia"/>
              </a:defRPr>
            </a:lvl2pPr>
            <a:lvl3pPr marL="1371600" marR="0" lvl="2" indent="-355600" algn="l" rtl="0">
              <a:lnSpc>
                <a:spcPct val="90000"/>
              </a:lnSpc>
              <a:spcBef>
                <a:spcPts val="500"/>
              </a:spcBef>
              <a:spcAft>
                <a:spcPts val="0"/>
              </a:spcAft>
              <a:buClr>
                <a:srgbClr val="8DB0A9"/>
              </a:buClr>
              <a:buSzPts val="2000"/>
              <a:buFont typeface="Arial"/>
              <a:buChar char="•"/>
              <a:defRPr sz="2000" b="0" i="0" u="none" strike="noStrike" cap="none">
                <a:solidFill>
                  <a:srgbClr val="8DB0A9"/>
                </a:solidFill>
                <a:latin typeface="Georgia"/>
                <a:ea typeface="Georgia"/>
                <a:cs typeface="Georgia"/>
                <a:sym typeface="Georgia"/>
              </a:defRPr>
            </a:lvl3pPr>
            <a:lvl4pPr marL="1828800" marR="0" lvl="3" indent="-342900" algn="l" rtl="0">
              <a:lnSpc>
                <a:spcPct val="90000"/>
              </a:lnSpc>
              <a:spcBef>
                <a:spcPts val="500"/>
              </a:spcBef>
              <a:spcAft>
                <a:spcPts val="0"/>
              </a:spcAft>
              <a:buClr>
                <a:srgbClr val="8DB0A9"/>
              </a:buClr>
              <a:buSzPts val="1800"/>
              <a:buFont typeface="Arial"/>
              <a:buChar char="•"/>
              <a:defRPr sz="1800" b="0" i="0" u="none" strike="noStrike" cap="none">
                <a:solidFill>
                  <a:srgbClr val="8DB0A9"/>
                </a:solidFill>
                <a:latin typeface="Georgia"/>
                <a:ea typeface="Georgia"/>
                <a:cs typeface="Georgia"/>
                <a:sym typeface="Georgia"/>
              </a:defRPr>
            </a:lvl4pPr>
            <a:lvl5pPr marL="2286000" marR="0" lvl="4" indent="-342900" algn="l" rtl="0">
              <a:lnSpc>
                <a:spcPct val="90000"/>
              </a:lnSpc>
              <a:spcBef>
                <a:spcPts val="500"/>
              </a:spcBef>
              <a:spcAft>
                <a:spcPts val="0"/>
              </a:spcAft>
              <a:buClr>
                <a:srgbClr val="8DB0A9"/>
              </a:buClr>
              <a:buSzPts val="1800"/>
              <a:buFont typeface="Arial"/>
              <a:buChar char="•"/>
              <a:defRPr sz="1800" b="0" i="0" u="none" strike="noStrike" cap="none">
                <a:solidFill>
                  <a:srgbClr val="8DB0A9"/>
                </a:solidFill>
                <a:latin typeface="Georgia"/>
                <a:ea typeface="Georgia"/>
                <a:cs typeface="Georgia"/>
                <a:sym typeface="Georgi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3"/>
          <p:cNvSpPr txBox="1">
            <a:spLocks noGrp="1"/>
          </p:cNvSpPr>
          <p:nvPr>
            <p:ph type="sldNum" idx="12"/>
          </p:nvPr>
        </p:nvSpPr>
        <p:spPr>
          <a:xfrm>
            <a:off x="831849" y="6356350"/>
            <a:ext cx="603545"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1340"/>
                </a:solidFill>
                <a:latin typeface="Georgia"/>
                <a:ea typeface="Georgia"/>
                <a:cs typeface="Georgia"/>
                <a:sym typeface="Georgia"/>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1340"/>
                </a:solidFill>
                <a:latin typeface="Georgia"/>
                <a:ea typeface="Georgia"/>
                <a:cs typeface="Georgia"/>
                <a:sym typeface="Georgia"/>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1340"/>
                </a:solidFill>
                <a:latin typeface="Georgia"/>
                <a:ea typeface="Georgia"/>
                <a:cs typeface="Georgia"/>
                <a:sym typeface="Georgia"/>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1340"/>
                </a:solidFill>
                <a:latin typeface="Georgia"/>
                <a:ea typeface="Georgia"/>
                <a:cs typeface="Georgia"/>
                <a:sym typeface="Georgia"/>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1340"/>
                </a:solidFill>
                <a:latin typeface="Georgia"/>
                <a:ea typeface="Georgia"/>
                <a:cs typeface="Georgia"/>
                <a:sym typeface="Georgia"/>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1340"/>
                </a:solidFill>
                <a:latin typeface="Georgia"/>
                <a:ea typeface="Georgia"/>
                <a:cs typeface="Georgia"/>
                <a:sym typeface="Georgia"/>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1340"/>
                </a:solidFill>
                <a:latin typeface="Georgia"/>
                <a:ea typeface="Georgia"/>
                <a:cs typeface="Georgia"/>
                <a:sym typeface="Georgia"/>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1340"/>
                </a:solidFill>
                <a:latin typeface="Georgia"/>
                <a:ea typeface="Georgia"/>
                <a:cs typeface="Georgia"/>
                <a:sym typeface="Georgia"/>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1340"/>
                </a:solidFill>
                <a:latin typeface="Georgia"/>
                <a:ea typeface="Georgia"/>
                <a:cs typeface="Georgia"/>
                <a:sym typeface="Georgia"/>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emf"/></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
          <p:cNvSpPr txBox="1"/>
          <p:nvPr/>
        </p:nvSpPr>
        <p:spPr>
          <a:xfrm>
            <a:off x="315358" y="2096359"/>
            <a:ext cx="115401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200"/>
              <a:buFont typeface="Arial"/>
              <a:buNone/>
            </a:pPr>
            <a:r>
              <a:rPr lang="en-US" sz="7200" dirty="0">
                <a:solidFill>
                  <a:schemeClr val="dk1"/>
                </a:solidFill>
                <a:effectLst>
                  <a:outerShdw blurRad="38100" dist="38100" dir="2700000" algn="tl">
                    <a:srgbClr val="000000">
                      <a:alpha val="43137"/>
                    </a:srgbClr>
                  </a:outerShdw>
                </a:effectLst>
                <a:latin typeface="Garamond"/>
                <a:ea typeface="Garamond"/>
                <a:cs typeface="Garamond"/>
                <a:sym typeface="Garamond"/>
              </a:rPr>
              <a:t>Catholic Anthropology</a:t>
            </a:r>
            <a:endParaRPr sz="4800" i="0" u="none" strike="noStrike" cap="none" dirty="0">
              <a:solidFill>
                <a:schemeClr val="dk1"/>
              </a:solidFill>
              <a:effectLst>
                <a:outerShdw blurRad="38100" dist="38100" dir="2700000" algn="tl">
                  <a:srgbClr val="000000">
                    <a:alpha val="43137"/>
                  </a:srgbClr>
                </a:outerShdw>
              </a:effectLst>
              <a:latin typeface="Garamond"/>
              <a:ea typeface="Garamond"/>
              <a:cs typeface="Garamond"/>
              <a:sym typeface="Garamond"/>
            </a:endParaRPr>
          </a:p>
        </p:txBody>
      </p:sp>
      <p:sp>
        <p:nvSpPr>
          <p:cNvPr id="107" name="Google Shape;107;p1"/>
          <p:cNvSpPr txBox="1"/>
          <p:nvPr/>
        </p:nvSpPr>
        <p:spPr>
          <a:xfrm>
            <a:off x="567216" y="5574400"/>
            <a:ext cx="11036400" cy="10158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sz="3000" b="1" dirty="0">
                <a:solidFill>
                  <a:schemeClr val="lt1"/>
                </a:solidFill>
                <a:effectLst>
                  <a:outerShdw blurRad="38100" dist="38100" dir="2700000" algn="tl">
                    <a:srgbClr val="000000">
                      <a:alpha val="43137"/>
                    </a:srgbClr>
                  </a:outerShdw>
                </a:effectLst>
                <a:latin typeface="Garamond"/>
                <a:ea typeface="Garamond"/>
                <a:cs typeface="Garamond"/>
                <a:sym typeface="Garamond"/>
              </a:rPr>
              <a:t>Formed by Our Senses: The Impact of Pornography </a:t>
            </a:r>
            <a:endParaRPr sz="3000" b="1" dirty="0">
              <a:solidFill>
                <a:schemeClr val="lt1"/>
              </a:solidFill>
              <a:effectLst>
                <a:outerShdw blurRad="38100" dist="38100" dir="2700000" algn="tl">
                  <a:srgbClr val="000000">
                    <a:alpha val="43137"/>
                  </a:srgbClr>
                </a:outerShdw>
              </a:effectLst>
              <a:latin typeface="Garamond"/>
              <a:ea typeface="Garamond"/>
              <a:cs typeface="Garamond"/>
              <a:sym typeface="Garamond"/>
            </a:endParaRPr>
          </a:p>
          <a:p>
            <a:pPr marL="0" lvl="0" indent="0" algn="ctr" rtl="0">
              <a:spcBef>
                <a:spcPts val="0"/>
              </a:spcBef>
              <a:spcAft>
                <a:spcPts val="0"/>
              </a:spcAft>
              <a:buNone/>
            </a:pPr>
            <a:r>
              <a:rPr lang="en-US" sz="3000" b="1" dirty="0">
                <a:solidFill>
                  <a:schemeClr val="lt1"/>
                </a:solidFill>
                <a:effectLst>
                  <a:outerShdw blurRad="38100" dist="38100" dir="2700000" algn="tl">
                    <a:srgbClr val="000000">
                      <a:alpha val="43137"/>
                    </a:srgbClr>
                  </a:outerShdw>
                </a:effectLst>
                <a:latin typeface="Garamond"/>
                <a:ea typeface="Garamond"/>
                <a:cs typeface="Garamond"/>
                <a:sym typeface="Garamond"/>
              </a:rPr>
              <a:t>on the Individual, Relationships, and Society</a:t>
            </a:r>
            <a:endParaRPr sz="5000" b="1" dirty="0">
              <a:solidFill>
                <a:schemeClr val="lt1"/>
              </a:solidFill>
              <a:effectLst>
                <a:outerShdw blurRad="38100" dist="38100" dir="2700000" algn="tl">
                  <a:srgbClr val="000000">
                    <a:alpha val="43137"/>
                  </a:srgbClr>
                </a:outerShdw>
              </a:effectLst>
              <a:latin typeface="Garamond"/>
              <a:ea typeface="Garamond"/>
              <a:cs typeface="Garamond"/>
              <a:sym typeface="Garamond"/>
            </a:endParaRPr>
          </a:p>
        </p:txBody>
      </p:sp>
      <p:grpSp>
        <p:nvGrpSpPr>
          <p:cNvPr id="7" name="Group 6">
            <a:extLst>
              <a:ext uri="{FF2B5EF4-FFF2-40B4-BE49-F238E27FC236}">
                <a16:creationId xmlns:a16="http://schemas.microsoft.com/office/drawing/2014/main" id="{4F12AF55-9EDD-4252-95B4-AE6FAE883B97}"/>
              </a:ext>
            </a:extLst>
          </p:cNvPr>
          <p:cNvGrpSpPr/>
          <p:nvPr/>
        </p:nvGrpSpPr>
        <p:grpSpPr>
          <a:xfrm>
            <a:off x="3837466" y="789911"/>
            <a:ext cx="4800600" cy="845582"/>
            <a:chOff x="3570768" y="637511"/>
            <a:chExt cx="4800600" cy="845582"/>
          </a:xfrm>
        </p:grpSpPr>
        <p:pic>
          <p:nvPicPr>
            <p:cNvPr id="8" name="Picture 7">
              <a:extLst>
                <a:ext uri="{FF2B5EF4-FFF2-40B4-BE49-F238E27FC236}">
                  <a16:creationId xmlns:a16="http://schemas.microsoft.com/office/drawing/2014/main" id="{B65F9DDE-5D06-40D2-885B-C0FDFFA5E686}"/>
                </a:ext>
              </a:extLst>
            </p:cNvPr>
            <p:cNvPicPr>
              <a:picLocks noChangeAspect="1"/>
            </p:cNvPicPr>
            <p:nvPr/>
          </p:nvPicPr>
          <p:blipFill>
            <a:blip r:embed="rId3"/>
            <a:stretch>
              <a:fillRect/>
            </a:stretch>
          </p:blipFill>
          <p:spPr>
            <a:xfrm>
              <a:off x="3570768" y="1178293"/>
              <a:ext cx="4800600" cy="304800"/>
            </a:xfrm>
            <a:prstGeom prst="rect">
              <a:avLst/>
            </a:prstGeom>
          </p:spPr>
        </p:pic>
        <p:pic>
          <p:nvPicPr>
            <p:cNvPr id="9" name="Picture 8">
              <a:extLst>
                <a:ext uri="{FF2B5EF4-FFF2-40B4-BE49-F238E27FC236}">
                  <a16:creationId xmlns:a16="http://schemas.microsoft.com/office/drawing/2014/main" id="{20DF9CA7-5A94-4AE3-B9E6-92F40DD6FF29}"/>
                </a:ext>
              </a:extLst>
            </p:cNvPr>
            <p:cNvPicPr>
              <a:picLocks noChangeAspect="1"/>
            </p:cNvPicPr>
            <p:nvPr/>
          </p:nvPicPr>
          <p:blipFill>
            <a:blip r:embed="rId4"/>
            <a:stretch>
              <a:fillRect/>
            </a:stretch>
          </p:blipFill>
          <p:spPr>
            <a:xfrm>
              <a:off x="3646968" y="637511"/>
              <a:ext cx="4648200" cy="342900"/>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g133b7ad5df2_0_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Garamond"/>
                <a:ea typeface="Garamond"/>
                <a:cs typeface="Garamond"/>
                <a:sym typeface="Garamond"/>
              </a:rPr>
              <a:t>Sexual Intimacy</a:t>
            </a:r>
            <a:endParaRPr>
              <a:latin typeface="Garamond"/>
              <a:ea typeface="Garamond"/>
              <a:cs typeface="Garamond"/>
              <a:sym typeface="Garamond"/>
            </a:endParaRPr>
          </a:p>
        </p:txBody>
      </p:sp>
      <p:sp>
        <p:nvSpPr>
          <p:cNvPr id="175" name="Google Shape;175;g133b7ad5df2_0_6"/>
          <p:cNvSpPr txBox="1">
            <a:spLocks noGrp="1"/>
          </p:cNvSpPr>
          <p:nvPr>
            <p:ph type="body" idx="1"/>
          </p:nvPr>
        </p:nvSpPr>
        <p:spPr>
          <a:xfrm>
            <a:off x="838200" y="1825625"/>
            <a:ext cx="6232200" cy="4351200"/>
          </a:xfrm>
          <a:prstGeom prst="rect">
            <a:avLst/>
          </a:prstGeom>
        </p:spPr>
        <p:txBody>
          <a:bodyPr spcFirstLastPara="1" wrap="square" lIns="91425" tIns="45700" rIns="91425" bIns="45700" anchor="t" anchorCtr="0">
            <a:normAutofit fontScale="92500" lnSpcReduction="10000"/>
          </a:bodyPr>
          <a:lstStyle/>
          <a:p>
            <a:pPr marL="0" lvl="0" indent="0" algn="l" rtl="0">
              <a:lnSpc>
                <a:spcPct val="100000"/>
              </a:lnSpc>
              <a:spcBef>
                <a:spcPts val="1000"/>
              </a:spcBef>
              <a:spcAft>
                <a:spcPts val="0"/>
              </a:spcAft>
              <a:buNone/>
            </a:pPr>
            <a:r>
              <a:rPr lang="en-US">
                <a:solidFill>
                  <a:srgbClr val="000000"/>
                </a:solidFill>
                <a:latin typeface="Garamond"/>
                <a:ea typeface="Garamond"/>
                <a:cs typeface="Garamond"/>
                <a:sym typeface="Garamond"/>
              </a:rPr>
              <a:t>In a healthy marriage, sexual intimacy is present </a:t>
            </a:r>
            <a:r>
              <a:rPr lang="en-US" b="1">
                <a:solidFill>
                  <a:srgbClr val="000000"/>
                </a:solidFill>
                <a:latin typeface="Garamond"/>
                <a:ea typeface="Garamond"/>
                <a:cs typeface="Garamond"/>
                <a:sym typeface="Garamond"/>
              </a:rPr>
              <a:t>alongside </a:t>
            </a:r>
            <a:r>
              <a:rPr lang="en-US">
                <a:solidFill>
                  <a:srgbClr val="000000"/>
                </a:solidFill>
                <a:latin typeface="Garamond"/>
                <a:ea typeface="Garamond"/>
                <a:cs typeface="Garamond"/>
                <a:sym typeface="Garamond"/>
              </a:rPr>
              <a:t>the other dimensions of intimacy.</a:t>
            </a:r>
            <a:endParaRPr>
              <a:solidFill>
                <a:srgbClr val="000000"/>
              </a:solidFill>
              <a:latin typeface="Garamond"/>
              <a:ea typeface="Garamond"/>
              <a:cs typeface="Garamond"/>
              <a:sym typeface="Garamond"/>
            </a:endParaRPr>
          </a:p>
          <a:p>
            <a:pPr marL="0" lvl="0" indent="0" algn="l" rtl="0">
              <a:lnSpc>
                <a:spcPct val="100000"/>
              </a:lnSpc>
              <a:spcBef>
                <a:spcPts val="1000"/>
              </a:spcBef>
              <a:spcAft>
                <a:spcPts val="0"/>
              </a:spcAft>
              <a:buNone/>
            </a:pPr>
            <a:endParaRPr>
              <a:solidFill>
                <a:srgbClr val="000000"/>
              </a:solidFill>
              <a:latin typeface="Garamond"/>
              <a:ea typeface="Garamond"/>
              <a:cs typeface="Garamond"/>
              <a:sym typeface="Garamond"/>
            </a:endParaRPr>
          </a:p>
          <a:p>
            <a:pPr marL="457200" lvl="0" indent="-393065" algn="l" rtl="0">
              <a:lnSpc>
                <a:spcPct val="100000"/>
              </a:lnSpc>
              <a:spcBef>
                <a:spcPts val="1000"/>
              </a:spcBef>
              <a:spcAft>
                <a:spcPts val="0"/>
              </a:spcAft>
              <a:buClr>
                <a:srgbClr val="000000"/>
              </a:buClr>
              <a:buSzPct val="100000"/>
              <a:buFont typeface="Garamond"/>
              <a:buChar char="•"/>
            </a:pPr>
            <a:r>
              <a:rPr lang="en-US">
                <a:solidFill>
                  <a:srgbClr val="000000"/>
                </a:solidFill>
                <a:latin typeface="Garamond"/>
                <a:ea typeface="Garamond"/>
                <a:cs typeface="Garamond"/>
                <a:sym typeface="Garamond"/>
              </a:rPr>
              <a:t>Sexual intimacy involves a full gift of self to the other.</a:t>
            </a:r>
            <a:endParaRPr>
              <a:solidFill>
                <a:srgbClr val="000000"/>
              </a:solidFill>
              <a:latin typeface="Garamond"/>
              <a:ea typeface="Garamond"/>
              <a:cs typeface="Garamond"/>
              <a:sym typeface="Garamond"/>
            </a:endParaRPr>
          </a:p>
          <a:p>
            <a:pPr marL="0" lvl="0" indent="0" algn="l" rtl="0">
              <a:lnSpc>
                <a:spcPct val="100000"/>
              </a:lnSpc>
              <a:spcBef>
                <a:spcPts val="1000"/>
              </a:spcBef>
              <a:spcAft>
                <a:spcPts val="0"/>
              </a:spcAft>
              <a:buNone/>
            </a:pPr>
            <a:endParaRPr>
              <a:solidFill>
                <a:srgbClr val="000000"/>
              </a:solidFill>
              <a:latin typeface="Garamond"/>
              <a:ea typeface="Garamond"/>
              <a:cs typeface="Garamond"/>
              <a:sym typeface="Garamond"/>
            </a:endParaRPr>
          </a:p>
          <a:p>
            <a:pPr marL="457200" lvl="0" indent="-393065" algn="l" rtl="0">
              <a:lnSpc>
                <a:spcPct val="100000"/>
              </a:lnSpc>
              <a:spcBef>
                <a:spcPts val="1000"/>
              </a:spcBef>
              <a:spcAft>
                <a:spcPts val="0"/>
              </a:spcAft>
              <a:buClr>
                <a:srgbClr val="000000"/>
              </a:buClr>
              <a:buSzPct val="100000"/>
              <a:buFont typeface="Garamond"/>
              <a:buChar char="•"/>
            </a:pPr>
            <a:r>
              <a:rPr lang="en-US">
                <a:solidFill>
                  <a:srgbClr val="000000"/>
                </a:solidFill>
                <a:latin typeface="Garamond"/>
                <a:ea typeface="Garamond"/>
                <a:cs typeface="Garamond"/>
                <a:sym typeface="Garamond"/>
              </a:rPr>
              <a:t>This requires vulnerability, knowledge of one’s authentic self, and the ability to recognize one’s spouse as gift and mystery.</a:t>
            </a:r>
            <a:endParaRPr>
              <a:solidFill>
                <a:srgbClr val="000000"/>
              </a:solidFill>
            </a:endParaRPr>
          </a:p>
        </p:txBody>
      </p:sp>
      <p:pic>
        <p:nvPicPr>
          <p:cNvPr id="176" name="Google Shape;176;g133b7ad5df2_0_6"/>
          <p:cNvPicPr preferRelativeResize="0"/>
          <p:nvPr/>
        </p:nvPicPr>
        <p:blipFill>
          <a:blip r:embed="rId3">
            <a:alphaModFix/>
          </a:blip>
          <a:stretch>
            <a:fillRect/>
          </a:stretch>
        </p:blipFill>
        <p:spPr>
          <a:xfrm>
            <a:off x="7492500" y="1890850"/>
            <a:ext cx="4394700" cy="307629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1c2993162e9_1_8"/>
          <p:cNvSpPr txBox="1">
            <a:spLocks noGrp="1"/>
          </p:cNvSpPr>
          <p:nvPr>
            <p:ph type="body" idx="1"/>
          </p:nvPr>
        </p:nvSpPr>
        <p:spPr>
          <a:xfrm>
            <a:off x="1562100" y="2911107"/>
            <a:ext cx="10064700" cy="1452900"/>
          </a:xfrm>
          <a:prstGeom prst="rect">
            <a:avLst/>
          </a:prstGeom>
        </p:spPr>
        <p:txBody>
          <a:bodyPr spcFirstLastPara="1" wrap="square" lIns="91425" tIns="45700" rIns="91425" bIns="45700" anchor="t" anchorCtr="0">
            <a:noAutofit/>
          </a:bodyPr>
          <a:lstStyle/>
          <a:p>
            <a:pPr marL="0" lvl="0" indent="0" algn="l" rtl="0">
              <a:lnSpc>
                <a:spcPct val="100000"/>
              </a:lnSpc>
              <a:spcBef>
                <a:spcPts val="1000"/>
              </a:spcBef>
              <a:spcAft>
                <a:spcPts val="0"/>
              </a:spcAft>
              <a:buNone/>
            </a:pPr>
            <a:r>
              <a:rPr lang="en-US" sz="3500" b="1" i="0">
                <a:latin typeface="Garamond"/>
                <a:ea typeface="Garamond"/>
                <a:cs typeface="Garamond"/>
                <a:sym typeface="Garamond"/>
              </a:rPr>
              <a:t>Given what we’ve learned so far, why do you think pornography might be considered an </a:t>
            </a:r>
            <a:r>
              <a:rPr lang="en-US" sz="3500" b="1">
                <a:latin typeface="Garamond"/>
                <a:ea typeface="Garamond"/>
                <a:cs typeface="Garamond"/>
                <a:sym typeface="Garamond"/>
              </a:rPr>
              <a:t>illusion</a:t>
            </a:r>
            <a:r>
              <a:rPr lang="en-US" sz="3500" b="1" i="0">
                <a:latin typeface="Garamond"/>
                <a:ea typeface="Garamond"/>
                <a:cs typeface="Garamond"/>
                <a:sym typeface="Garamond"/>
              </a:rPr>
              <a:t> of intimacy?</a:t>
            </a:r>
            <a:endParaRPr sz="3500" b="1" i="0">
              <a:latin typeface="Garamond"/>
              <a:ea typeface="Garamond"/>
              <a:cs typeface="Garamond"/>
              <a:sym typeface="Garamon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133b7ad5df2_1_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Garamond"/>
                <a:ea typeface="Garamond"/>
                <a:cs typeface="Garamond"/>
                <a:sym typeface="Garamond"/>
              </a:rPr>
              <a:t>Illusions of Intimacy</a:t>
            </a:r>
            <a:endParaRPr>
              <a:latin typeface="Garamond"/>
              <a:ea typeface="Garamond"/>
              <a:cs typeface="Garamond"/>
              <a:sym typeface="Garamond"/>
            </a:endParaRPr>
          </a:p>
        </p:txBody>
      </p:sp>
      <p:sp>
        <p:nvSpPr>
          <p:cNvPr id="189" name="Google Shape;189;g133b7ad5df2_1_2"/>
          <p:cNvSpPr txBox="1">
            <a:spLocks noGrp="1"/>
          </p:cNvSpPr>
          <p:nvPr>
            <p:ph type="body" idx="1"/>
          </p:nvPr>
        </p:nvSpPr>
        <p:spPr>
          <a:xfrm>
            <a:off x="838200" y="1825625"/>
            <a:ext cx="6720600" cy="4351200"/>
          </a:xfrm>
          <a:prstGeom prst="rect">
            <a:avLst/>
          </a:prstGeom>
        </p:spPr>
        <p:txBody>
          <a:bodyPr spcFirstLastPara="1" wrap="square" lIns="91425" tIns="45700" rIns="91425" bIns="45700" anchor="t" anchorCtr="0">
            <a:normAutofit fontScale="92500" lnSpcReduction="10000"/>
          </a:bodyPr>
          <a:lstStyle/>
          <a:p>
            <a:pPr marL="0" lvl="0" indent="0" algn="l" rtl="0">
              <a:lnSpc>
                <a:spcPct val="100000"/>
              </a:lnSpc>
              <a:spcBef>
                <a:spcPts val="1000"/>
              </a:spcBef>
              <a:spcAft>
                <a:spcPts val="0"/>
              </a:spcAft>
              <a:buNone/>
            </a:pPr>
            <a:r>
              <a:rPr lang="en-US">
                <a:solidFill>
                  <a:srgbClr val="000000"/>
                </a:solidFill>
                <a:latin typeface="Garamond"/>
                <a:ea typeface="Garamond"/>
                <a:cs typeface="Garamond"/>
                <a:sym typeface="Garamond"/>
              </a:rPr>
              <a:t>Pornography tries to present sexual intimacy as the only dimension of intimacy.</a:t>
            </a:r>
            <a:endParaRPr>
              <a:solidFill>
                <a:srgbClr val="000000"/>
              </a:solidFill>
              <a:latin typeface="Garamond"/>
              <a:ea typeface="Garamond"/>
              <a:cs typeface="Garamond"/>
              <a:sym typeface="Garamond"/>
            </a:endParaRPr>
          </a:p>
          <a:p>
            <a:pPr marL="457200" lvl="0" indent="-406400" algn="l" rtl="0">
              <a:lnSpc>
                <a:spcPct val="100000"/>
              </a:lnSpc>
              <a:spcBef>
                <a:spcPts val="1000"/>
              </a:spcBef>
              <a:spcAft>
                <a:spcPts val="0"/>
              </a:spcAft>
              <a:buClr>
                <a:srgbClr val="000000"/>
              </a:buClr>
              <a:buSzPts val="2800"/>
              <a:buFont typeface="Garamond"/>
              <a:buChar char="-"/>
            </a:pPr>
            <a:r>
              <a:rPr lang="en-US">
                <a:solidFill>
                  <a:srgbClr val="000000"/>
                </a:solidFill>
                <a:latin typeface="Garamond"/>
                <a:ea typeface="Garamond"/>
                <a:cs typeface="Garamond"/>
                <a:sym typeface="Garamond"/>
              </a:rPr>
              <a:t>This gives a one-dimensional view of intimacy that ignores the human need for the other types of intimacy.</a:t>
            </a:r>
            <a:endParaRPr>
              <a:solidFill>
                <a:srgbClr val="000000"/>
              </a:solidFill>
              <a:latin typeface="Garamond"/>
              <a:ea typeface="Garamond"/>
              <a:cs typeface="Garamond"/>
              <a:sym typeface="Garamond"/>
            </a:endParaRPr>
          </a:p>
          <a:p>
            <a:pPr marL="0" lvl="0" indent="0" algn="l" rtl="0">
              <a:lnSpc>
                <a:spcPct val="100000"/>
              </a:lnSpc>
              <a:spcBef>
                <a:spcPts val="1000"/>
              </a:spcBef>
              <a:spcAft>
                <a:spcPts val="0"/>
              </a:spcAft>
              <a:buNone/>
            </a:pPr>
            <a:endParaRPr>
              <a:solidFill>
                <a:srgbClr val="000000"/>
              </a:solidFill>
              <a:latin typeface="Garamond"/>
              <a:ea typeface="Garamond"/>
              <a:cs typeface="Garamond"/>
              <a:sym typeface="Garamond"/>
            </a:endParaRPr>
          </a:p>
          <a:p>
            <a:pPr marL="0" lvl="0" indent="0" algn="l" rtl="0">
              <a:lnSpc>
                <a:spcPct val="100000"/>
              </a:lnSpc>
              <a:spcBef>
                <a:spcPts val="1000"/>
              </a:spcBef>
              <a:spcAft>
                <a:spcPts val="0"/>
              </a:spcAft>
              <a:buNone/>
            </a:pPr>
            <a:r>
              <a:rPr lang="en-US">
                <a:solidFill>
                  <a:srgbClr val="000000"/>
                </a:solidFill>
                <a:latin typeface="Garamond"/>
                <a:ea typeface="Garamond"/>
                <a:cs typeface="Garamond"/>
                <a:sym typeface="Garamond"/>
              </a:rPr>
              <a:t>Pornography provides only an </a:t>
            </a:r>
            <a:r>
              <a:rPr lang="en-US" b="1">
                <a:solidFill>
                  <a:srgbClr val="000000"/>
                </a:solidFill>
                <a:latin typeface="Garamond"/>
                <a:ea typeface="Garamond"/>
                <a:cs typeface="Garamond"/>
                <a:sym typeface="Garamond"/>
              </a:rPr>
              <a:t>illusion </a:t>
            </a:r>
            <a:r>
              <a:rPr lang="en-US">
                <a:solidFill>
                  <a:srgbClr val="000000"/>
                </a:solidFill>
                <a:latin typeface="Garamond"/>
                <a:ea typeface="Garamond"/>
                <a:cs typeface="Garamond"/>
                <a:sym typeface="Garamond"/>
              </a:rPr>
              <a:t>of intimacy, since there is no real relationship between the persons on the screen and the consumer.</a:t>
            </a:r>
            <a:endParaRPr>
              <a:latin typeface="Garamond"/>
              <a:ea typeface="Garamond"/>
              <a:cs typeface="Garamond"/>
              <a:sym typeface="Garamond"/>
            </a:endParaRPr>
          </a:p>
        </p:txBody>
      </p:sp>
      <p:pic>
        <p:nvPicPr>
          <p:cNvPr id="190" name="Google Shape;190;g133b7ad5df2_1_2"/>
          <p:cNvPicPr preferRelativeResize="0"/>
          <p:nvPr/>
        </p:nvPicPr>
        <p:blipFill>
          <a:blip r:embed="rId3">
            <a:alphaModFix/>
          </a:blip>
          <a:stretch>
            <a:fillRect/>
          </a:stretch>
        </p:blipFill>
        <p:spPr>
          <a:xfrm>
            <a:off x="7747550" y="2264025"/>
            <a:ext cx="4046403" cy="268706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1a720673eca_0_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Garamond"/>
                <a:ea typeface="Garamond"/>
                <a:cs typeface="Garamond"/>
                <a:sym typeface="Garamond"/>
              </a:rPr>
              <a:t>Quick Review</a:t>
            </a:r>
            <a:endParaRPr>
              <a:latin typeface="Garamond"/>
              <a:ea typeface="Garamond"/>
              <a:cs typeface="Garamond"/>
              <a:sym typeface="Garamond"/>
            </a:endParaRPr>
          </a:p>
        </p:txBody>
      </p:sp>
      <p:sp>
        <p:nvSpPr>
          <p:cNvPr id="197" name="Google Shape;197;g1a720673eca_0_0"/>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fontScale="92500"/>
          </a:bodyPr>
          <a:lstStyle/>
          <a:p>
            <a:pPr marL="0" lvl="0" indent="0" algn="l" rtl="0">
              <a:lnSpc>
                <a:spcPct val="100000"/>
              </a:lnSpc>
              <a:spcBef>
                <a:spcPts val="1000"/>
              </a:spcBef>
              <a:spcAft>
                <a:spcPts val="0"/>
              </a:spcAft>
              <a:buNone/>
            </a:pPr>
            <a:r>
              <a:rPr lang="en-US" sz="3200" i="1">
                <a:solidFill>
                  <a:srgbClr val="000000"/>
                </a:solidFill>
                <a:latin typeface="Garamond"/>
                <a:ea typeface="Garamond"/>
                <a:cs typeface="Garamond"/>
                <a:sym typeface="Garamond"/>
              </a:rPr>
              <a:t>Answer these questions based on what you remember from our last class</a:t>
            </a:r>
            <a:endParaRPr sz="3200" i="1">
              <a:solidFill>
                <a:srgbClr val="000000"/>
              </a:solidFill>
              <a:latin typeface="Garamond"/>
              <a:ea typeface="Garamond"/>
              <a:cs typeface="Garamond"/>
              <a:sym typeface="Garamond"/>
            </a:endParaRPr>
          </a:p>
          <a:p>
            <a:pPr marL="0" lvl="0" indent="0" algn="l" rtl="0">
              <a:lnSpc>
                <a:spcPct val="100000"/>
              </a:lnSpc>
              <a:spcBef>
                <a:spcPts val="1000"/>
              </a:spcBef>
              <a:spcAft>
                <a:spcPts val="0"/>
              </a:spcAft>
              <a:buNone/>
            </a:pPr>
            <a:endParaRPr sz="3200" i="1">
              <a:solidFill>
                <a:srgbClr val="000000"/>
              </a:solidFill>
              <a:latin typeface="Garamond"/>
              <a:ea typeface="Garamond"/>
              <a:cs typeface="Garamond"/>
              <a:sym typeface="Garamond"/>
            </a:endParaRPr>
          </a:p>
          <a:p>
            <a:pPr marL="914400" lvl="0" indent="-406400" algn="l" rtl="0">
              <a:lnSpc>
                <a:spcPct val="100000"/>
              </a:lnSpc>
              <a:spcBef>
                <a:spcPts val="1000"/>
              </a:spcBef>
              <a:spcAft>
                <a:spcPts val="0"/>
              </a:spcAft>
              <a:buClr>
                <a:srgbClr val="000000"/>
              </a:buClr>
              <a:buSzPts val="2800"/>
              <a:buFont typeface="Garamond"/>
              <a:buAutoNum type="arabicPeriod"/>
            </a:pPr>
            <a:r>
              <a:rPr lang="en-US">
                <a:solidFill>
                  <a:srgbClr val="000000"/>
                </a:solidFill>
                <a:latin typeface="Garamond"/>
                <a:ea typeface="Garamond"/>
                <a:cs typeface="Garamond"/>
                <a:sym typeface="Garamond"/>
              </a:rPr>
              <a:t>What is anthropology?</a:t>
            </a:r>
            <a:endParaRPr>
              <a:solidFill>
                <a:srgbClr val="000000"/>
              </a:solidFill>
              <a:latin typeface="Garamond"/>
              <a:ea typeface="Garamond"/>
              <a:cs typeface="Garamond"/>
              <a:sym typeface="Garamond"/>
            </a:endParaRPr>
          </a:p>
          <a:p>
            <a:pPr marL="0" lvl="0" indent="0" algn="l" rtl="0">
              <a:lnSpc>
                <a:spcPct val="100000"/>
              </a:lnSpc>
              <a:spcBef>
                <a:spcPts val="1000"/>
              </a:spcBef>
              <a:spcAft>
                <a:spcPts val="0"/>
              </a:spcAft>
              <a:buNone/>
            </a:pPr>
            <a:endParaRPr>
              <a:solidFill>
                <a:srgbClr val="000000"/>
              </a:solidFill>
              <a:latin typeface="Garamond"/>
              <a:ea typeface="Garamond"/>
              <a:cs typeface="Garamond"/>
              <a:sym typeface="Garamond"/>
            </a:endParaRPr>
          </a:p>
          <a:p>
            <a:pPr marL="914400" lvl="0" indent="-406400" algn="l" rtl="0">
              <a:lnSpc>
                <a:spcPct val="100000"/>
              </a:lnSpc>
              <a:spcBef>
                <a:spcPts val="1000"/>
              </a:spcBef>
              <a:spcAft>
                <a:spcPts val="0"/>
              </a:spcAft>
              <a:buClr>
                <a:srgbClr val="000000"/>
              </a:buClr>
              <a:buSzPts val="2800"/>
              <a:buFont typeface="Garamond"/>
              <a:buAutoNum type="arabicPeriod"/>
            </a:pPr>
            <a:r>
              <a:rPr lang="en-US">
                <a:solidFill>
                  <a:srgbClr val="000000"/>
                </a:solidFill>
                <a:latin typeface="Garamond"/>
                <a:ea typeface="Garamond"/>
                <a:cs typeface="Garamond"/>
                <a:sym typeface="Garamond"/>
              </a:rPr>
              <a:t>What are we studying when we explore </a:t>
            </a:r>
            <a:r>
              <a:rPr lang="en-US" i="1">
                <a:solidFill>
                  <a:srgbClr val="000000"/>
                </a:solidFill>
                <a:latin typeface="Garamond"/>
                <a:ea typeface="Garamond"/>
                <a:cs typeface="Garamond"/>
                <a:sym typeface="Garamond"/>
              </a:rPr>
              <a:t>Catholic</a:t>
            </a:r>
            <a:r>
              <a:rPr lang="en-US">
                <a:solidFill>
                  <a:srgbClr val="000000"/>
                </a:solidFill>
                <a:latin typeface="Garamond"/>
                <a:ea typeface="Garamond"/>
                <a:cs typeface="Garamond"/>
                <a:sym typeface="Garamond"/>
              </a:rPr>
              <a:t> anthropology?</a:t>
            </a:r>
            <a:endParaRPr>
              <a:solidFill>
                <a:srgbClr val="000000"/>
              </a:solidFill>
              <a:latin typeface="Garamond"/>
              <a:ea typeface="Garamond"/>
              <a:cs typeface="Garamond"/>
              <a:sym typeface="Garamond"/>
            </a:endParaRPr>
          </a:p>
          <a:p>
            <a:pPr marL="0" lvl="0" indent="0" algn="l" rtl="0">
              <a:lnSpc>
                <a:spcPct val="100000"/>
              </a:lnSpc>
              <a:spcBef>
                <a:spcPts val="1000"/>
              </a:spcBef>
              <a:spcAft>
                <a:spcPts val="0"/>
              </a:spcAft>
              <a:buNone/>
            </a:pPr>
            <a:endParaRPr>
              <a:solidFill>
                <a:srgbClr val="000000"/>
              </a:solidFill>
              <a:latin typeface="Garamond"/>
              <a:ea typeface="Garamond"/>
              <a:cs typeface="Garamond"/>
              <a:sym typeface="Garamond"/>
            </a:endParaRPr>
          </a:p>
          <a:p>
            <a:pPr marL="914400" lvl="0" indent="-406400" algn="l" rtl="0">
              <a:lnSpc>
                <a:spcPct val="100000"/>
              </a:lnSpc>
              <a:spcBef>
                <a:spcPts val="1000"/>
              </a:spcBef>
              <a:spcAft>
                <a:spcPts val="0"/>
              </a:spcAft>
              <a:buClr>
                <a:srgbClr val="000000"/>
              </a:buClr>
              <a:buSzPts val="2800"/>
              <a:buFont typeface="Garamond"/>
              <a:buAutoNum type="arabicPeriod"/>
            </a:pPr>
            <a:r>
              <a:rPr lang="en-US">
                <a:solidFill>
                  <a:srgbClr val="000000"/>
                </a:solidFill>
                <a:latin typeface="Garamond"/>
                <a:ea typeface="Garamond"/>
                <a:cs typeface="Garamond"/>
                <a:sym typeface="Garamond"/>
              </a:rPr>
              <a:t>The first takeaway of Catholic anthropology was, “Human beings are made for intimate relationship with God and others.” Why is pornography an </a:t>
            </a:r>
            <a:r>
              <a:rPr lang="en-US" i="1">
                <a:solidFill>
                  <a:srgbClr val="000000"/>
                </a:solidFill>
                <a:latin typeface="Garamond"/>
                <a:ea typeface="Garamond"/>
                <a:cs typeface="Garamond"/>
                <a:sym typeface="Garamond"/>
              </a:rPr>
              <a:t>illusion</a:t>
            </a:r>
            <a:r>
              <a:rPr lang="en-US">
                <a:solidFill>
                  <a:srgbClr val="000000"/>
                </a:solidFill>
                <a:latin typeface="Garamond"/>
                <a:ea typeface="Garamond"/>
                <a:cs typeface="Garamond"/>
                <a:sym typeface="Garamond"/>
              </a:rPr>
              <a:t> of intimacy?</a:t>
            </a:r>
            <a:endParaRPr>
              <a:solidFill>
                <a:srgbClr val="000000"/>
              </a:solidFill>
              <a:latin typeface="Garamond"/>
              <a:ea typeface="Garamond"/>
              <a:cs typeface="Garamond"/>
              <a:sym typeface="Garamon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g1365173a88c_0_158"/>
          <p:cNvSpPr/>
          <p:nvPr/>
        </p:nvSpPr>
        <p:spPr>
          <a:xfrm>
            <a:off x="782800" y="3520663"/>
            <a:ext cx="5206200" cy="7644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g1365173a88c_0_158"/>
          <p:cNvSpPr txBox="1">
            <a:spLocks noGrp="1"/>
          </p:cNvSpPr>
          <p:nvPr>
            <p:ph type="body" idx="1"/>
          </p:nvPr>
        </p:nvSpPr>
        <p:spPr>
          <a:xfrm>
            <a:off x="839804" y="2232600"/>
            <a:ext cx="5092200" cy="3811500"/>
          </a:xfrm>
          <a:prstGeom prst="rect">
            <a:avLst/>
          </a:prstGeom>
        </p:spPr>
        <p:txBody>
          <a:bodyPr spcFirstLastPara="1" wrap="square" lIns="91425" tIns="45700" rIns="91425" bIns="45700" anchor="t" anchorCtr="0">
            <a:noAutofit/>
          </a:bodyPr>
          <a:lstStyle/>
          <a:p>
            <a:pPr marL="457200" lvl="0" indent="-387350" algn="l" rtl="0">
              <a:lnSpc>
                <a:spcPct val="100000"/>
              </a:lnSpc>
              <a:spcBef>
                <a:spcPts val="1000"/>
              </a:spcBef>
              <a:spcAft>
                <a:spcPts val="0"/>
              </a:spcAft>
              <a:buClr>
                <a:srgbClr val="000000"/>
              </a:buClr>
              <a:buSzPts val="2500"/>
              <a:buFont typeface="Garamond"/>
              <a:buAutoNum type="arabicPeriod"/>
            </a:pPr>
            <a:r>
              <a:rPr lang="en-US" sz="2500">
                <a:solidFill>
                  <a:srgbClr val="000000"/>
                </a:solidFill>
                <a:latin typeface="Garamond"/>
                <a:ea typeface="Garamond"/>
                <a:cs typeface="Garamond"/>
                <a:sym typeface="Garamond"/>
              </a:rPr>
              <a:t>Human beings are made for intimate relationship with God and others.</a:t>
            </a:r>
            <a:endParaRPr sz="2500">
              <a:solidFill>
                <a:srgbClr val="000000"/>
              </a:solidFill>
              <a:latin typeface="Garamond"/>
              <a:ea typeface="Garamond"/>
              <a:cs typeface="Garamond"/>
              <a:sym typeface="Garamond"/>
            </a:endParaRPr>
          </a:p>
          <a:p>
            <a:pPr marL="457200" lvl="0" indent="-387350" algn="l" rtl="0">
              <a:lnSpc>
                <a:spcPct val="100000"/>
              </a:lnSpc>
              <a:spcBef>
                <a:spcPts val="0"/>
              </a:spcBef>
              <a:spcAft>
                <a:spcPts val="0"/>
              </a:spcAft>
              <a:buClr>
                <a:srgbClr val="000000"/>
              </a:buClr>
              <a:buSzPts val="2500"/>
              <a:buFont typeface="Garamond"/>
              <a:buAutoNum type="arabicPeriod"/>
            </a:pPr>
            <a:r>
              <a:rPr lang="en-US" sz="2500">
                <a:solidFill>
                  <a:srgbClr val="000000"/>
                </a:solidFill>
                <a:latin typeface="Garamond"/>
                <a:ea typeface="Garamond"/>
                <a:cs typeface="Garamond"/>
                <a:sym typeface="Garamond"/>
              </a:rPr>
              <a:t>There is a unity between body and soul.</a:t>
            </a:r>
            <a:endParaRPr sz="2500">
              <a:solidFill>
                <a:srgbClr val="000000"/>
              </a:solidFill>
              <a:latin typeface="Garamond"/>
              <a:ea typeface="Garamond"/>
              <a:cs typeface="Garamond"/>
              <a:sym typeface="Garamond"/>
            </a:endParaRPr>
          </a:p>
          <a:p>
            <a:pPr marL="457200" lvl="0" indent="-387350" algn="l" rtl="0">
              <a:lnSpc>
                <a:spcPct val="100000"/>
              </a:lnSpc>
              <a:spcBef>
                <a:spcPts val="0"/>
              </a:spcBef>
              <a:spcAft>
                <a:spcPts val="0"/>
              </a:spcAft>
              <a:buClr>
                <a:srgbClr val="000000"/>
              </a:buClr>
              <a:buSzPts val="2500"/>
              <a:buFont typeface="Garamond"/>
              <a:buAutoNum type="arabicPeriod"/>
            </a:pPr>
            <a:r>
              <a:rPr lang="en-US" sz="2500">
                <a:solidFill>
                  <a:srgbClr val="000000"/>
                </a:solidFill>
                <a:latin typeface="Garamond"/>
                <a:ea typeface="Garamond"/>
                <a:cs typeface="Garamond"/>
                <a:sym typeface="Garamond"/>
              </a:rPr>
              <a:t>Sexual intimacy represents a complete gift of self, both body and soul.</a:t>
            </a:r>
            <a:endParaRPr sz="2500">
              <a:solidFill>
                <a:srgbClr val="000000"/>
              </a:solidFill>
              <a:latin typeface="Garamond"/>
              <a:ea typeface="Garamond"/>
              <a:cs typeface="Garamond"/>
              <a:sym typeface="Garamond"/>
            </a:endParaRPr>
          </a:p>
        </p:txBody>
      </p:sp>
      <p:pic>
        <p:nvPicPr>
          <p:cNvPr id="205" name="Google Shape;205;g1365173a88c_0_158"/>
          <p:cNvPicPr preferRelativeResize="0"/>
          <p:nvPr/>
        </p:nvPicPr>
        <p:blipFill>
          <a:blip r:embed="rId3">
            <a:alphaModFix/>
          </a:blip>
          <a:stretch>
            <a:fillRect/>
          </a:stretch>
        </p:blipFill>
        <p:spPr>
          <a:xfrm>
            <a:off x="6407475" y="1670689"/>
            <a:ext cx="5506976" cy="4117325"/>
          </a:xfrm>
          <a:prstGeom prst="rect">
            <a:avLst/>
          </a:prstGeom>
          <a:noFill/>
          <a:ln>
            <a:noFill/>
          </a:ln>
        </p:spPr>
      </p:pic>
      <p:sp>
        <p:nvSpPr>
          <p:cNvPr id="206" name="Google Shape;206;g1365173a88c_0_158"/>
          <p:cNvSpPr txBox="1">
            <a:spLocks noGrp="1"/>
          </p:cNvSpPr>
          <p:nvPr>
            <p:ph type="title"/>
          </p:nvPr>
        </p:nvSpPr>
        <p:spPr>
          <a:xfrm>
            <a:off x="839803" y="457200"/>
            <a:ext cx="5039700" cy="1600200"/>
          </a:xfrm>
          <a:prstGeom prst="rect">
            <a:avLst/>
          </a:prstGeom>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r>
              <a:rPr lang="en-US" sz="3400">
                <a:latin typeface="Garamond"/>
                <a:ea typeface="Garamond"/>
                <a:cs typeface="Garamond"/>
                <a:sym typeface="Garamond"/>
              </a:rPr>
              <a:t>Top 3 Takeaways of Catholic Anthropology</a:t>
            </a:r>
            <a:endParaRPr sz="3400">
              <a:latin typeface="Garamond"/>
              <a:ea typeface="Garamond"/>
              <a:cs typeface="Garamond"/>
              <a:sym typeface="Garamon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11c4176a9c2_0_4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Garamond"/>
                <a:ea typeface="Garamond"/>
                <a:cs typeface="Garamond"/>
                <a:sym typeface="Garamond"/>
              </a:rPr>
              <a:t>The Human Person as Body and Soul</a:t>
            </a:r>
            <a:endParaRPr>
              <a:latin typeface="Garamond"/>
              <a:ea typeface="Garamond"/>
              <a:cs typeface="Garamond"/>
              <a:sym typeface="Garamond"/>
            </a:endParaRPr>
          </a:p>
        </p:txBody>
      </p:sp>
      <p:sp>
        <p:nvSpPr>
          <p:cNvPr id="213" name="Google Shape;213;g11c4176a9c2_0_47"/>
          <p:cNvSpPr txBox="1">
            <a:spLocks noGrp="1"/>
          </p:cNvSpPr>
          <p:nvPr>
            <p:ph type="body" idx="1"/>
          </p:nvPr>
        </p:nvSpPr>
        <p:spPr>
          <a:xfrm>
            <a:off x="838200" y="1825625"/>
            <a:ext cx="10907700" cy="4351200"/>
          </a:xfrm>
          <a:prstGeom prst="rect">
            <a:avLst/>
          </a:prstGeom>
        </p:spPr>
        <p:txBody>
          <a:bodyPr spcFirstLastPara="1" wrap="square" lIns="91425" tIns="45700" rIns="91425" bIns="45700" anchor="t" anchorCtr="0">
            <a:normAutofit/>
          </a:bodyPr>
          <a:lstStyle/>
          <a:p>
            <a:pPr marL="0" lvl="0" indent="0" algn="l" rtl="0">
              <a:lnSpc>
                <a:spcPct val="100000"/>
              </a:lnSpc>
              <a:spcBef>
                <a:spcPts val="1000"/>
              </a:spcBef>
              <a:spcAft>
                <a:spcPts val="0"/>
              </a:spcAft>
              <a:buNone/>
            </a:pPr>
            <a:r>
              <a:rPr lang="en-US">
                <a:solidFill>
                  <a:srgbClr val="000000"/>
                </a:solidFill>
                <a:latin typeface="Garamond"/>
                <a:ea typeface="Garamond"/>
                <a:cs typeface="Garamond"/>
                <a:sym typeface="Garamond"/>
              </a:rPr>
              <a:t>“Then the LORD God formed the man out of the dust of the ground and blew into his nostrils the breath of life, and the man became a living being” (Gen. 2: 7).</a:t>
            </a:r>
            <a:endParaRPr>
              <a:solidFill>
                <a:srgbClr val="000000"/>
              </a:solidFill>
              <a:latin typeface="Garamond"/>
              <a:ea typeface="Garamond"/>
              <a:cs typeface="Garamond"/>
              <a:sym typeface="Garamond"/>
            </a:endParaRPr>
          </a:p>
          <a:p>
            <a:pPr marL="0" lvl="0" indent="0" algn="l" rtl="0">
              <a:lnSpc>
                <a:spcPct val="100000"/>
              </a:lnSpc>
              <a:spcBef>
                <a:spcPts val="1000"/>
              </a:spcBef>
              <a:spcAft>
                <a:spcPts val="0"/>
              </a:spcAft>
              <a:buNone/>
            </a:pPr>
            <a:endParaRPr sz="2000">
              <a:solidFill>
                <a:srgbClr val="000000"/>
              </a:solidFill>
              <a:latin typeface="Garamond"/>
              <a:ea typeface="Garamond"/>
              <a:cs typeface="Garamond"/>
              <a:sym typeface="Garamond"/>
            </a:endParaRPr>
          </a:p>
          <a:p>
            <a:pPr marL="914400" lvl="0" indent="-406400" algn="l" rtl="0">
              <a:lnSpc>
                <a:spcPct val="100000"/>
              </a:lnSpc>
              <a:spcBef>
                <a:spcPts val="1000"/>
              </a:spcBef>
              <a:spcAft>
                <a:spcPts val="0"/>
              </a:spcAft>
              <a:buClr>
                <a:srgbClr val="000000"/>
              </a:buClr>
              <a:buSzPts val="2800"/>
              <a:buFont typeface="Garamond"/>
              <a:buChar char="●"/>
            </a:pPr>
            <a:r>
              <a:rPr lang="en-US">
                <a:solidFill>
                  <a:srgbClr val="000000"/>
                </a:solidFill>
                <a:latin typeface="Garamond"/>
                <a:ea typeface="Garamond"/>
                <a:cs typeface="Garamond"/>
                <a:sym typeface="Garamond"/>
              </a:rPr>
              <a:t>“God formed the man out of the dust of the ground” </a:t>
            </a:r>
            <a:endParaRPr>
              <a:solidFill>
                <a:srgbClr val="000000"/>
              </a:solidFill>
              <a:latin typeface="Garamond"/>
              <a:ea typeface="Garamond"/>
              <a:cs typeface="Garamond"/>
              <a:sym typeface="Garamond"/>
            </a:endParaRPr>
          </a:p>
          <a:p>
            <a:pPr marL="1371600" lvl="1" indent="-381000" algn="l" rtl="0">
              <a:lnSpc>
                <a:spcPct val="100000"/>
              </a:lnSpc>
              <a:spcBef>
                <a:spcPts val="0"/>
              </a:spcBef>
              <a:spcAft>
                <a:spcPts val="0"/>
              </a:spcAft>
              <a:buClr>
                <a:srgbClr val="000000"/>
              </a:buClr>
              <a:buSzPts val="2400"/>
              <a:buFont typeface="Garamond"/>
              <a:buChar char="○"/>
            </a:pPr>
            <a:r>
              <a:rPr lang="en-US">
                <a:solidFill>
                  <a:srgbClr val="000000"/>
                </a:solidFill>
                <a:latin typeface="Garamond"/>
                <a:ea typeface="Garamond"/>
                <a:cs typeface="Garamond"/>
                <a:sym typeface="Garamond"/>
              </a:rPr>
              <a:t>Indicates the bodily formation of the human person</a:t>
            </a:r>
            <a:endParaRPr>
              <a:solidFill>
                <a:srgbClr val="000000"/>
              </a:solidFill>
              <a:latin typeface="Garamond"/>
              <a:ea typeface="Garamond"/>
              <a:cs typeface="Garamond"/>
              <a:sym typeface="Garamond"/>
            </a:endParaRPr>
          </a:p>
          <a:p>
            <a:pPr marL="457200" lvl="0" indent="0" algn="l" rtl="0">
              <a:lnSpc>
                <a:spcPct val="100000"/>
              </a:lnSpc>
              <a:spcBef>
                <a:spcPts val="1000"/>
              </a:spcBef>
              <a:spcAft>
                <a:spcPts val="0"/>
              </a:spcAft>
              <a:buNone/>
            </a:pPr>
            <a:endParaRPr>
              <a:solidFill>
                <a:srgbClr val="000000"/>
              </a:solidFill>
              <a:latin typeface="Garamond"/>
              <a:ea typeface="Garamond"/>
              <a:cs typeface="Garamond"/>
              <a:sym typeface="Garamond"/>
            </a:endParaRPr>
          </a:p>
          <a:p>
            <a:pPr marL="914400" lvl="0" indent="-406400" algn="l" rtl="0">
              <a:lnSpc>
                <a:spcPct val="100000"/>
              </a:lnSpc>
              <a:spcBef>
                <a:spcPts val="1000"/>
              </a:spcBef>
              <a:spcAft>
                <a:spcPts val="0"/>
              </a:spcAft>
              <a:buClr>
                <a:srgbClr val="000000"/>
              </a:buClr>
              <a:buSzPts val="2800"/>
              <a:buFont typeface="Garamond"/>
              <a:buChar char="●"/>
            </a:pPr>
            <a:r>
              <a:rPr lang="en-US">
                <a:solidFill>
                  <a:srgbClr val="000000"/>
                </a:solidFill>
                <a:latin typeface="Garamond"/>
                <a:ea typeface="Garamond"/>
                <a:cs typeface="Garamond"/>
                <a:sym typeface="Garamond"/>
              </a:rPr>
              <a:t>“[God] blew into his nostrils the breath of life” </a:t>
            </a:r>
            <a:endParaRPr>
              <a:solidFill>
                <a:srgbClr val="000000"/>
              </a:solidFill>
              <a:latin typeface="Garamond"/>
              <a:ea typeface="Garamond"/>
              <a:cs typeface="Garamond"/>
              <a:sym typeface="Garamond"/>
            </a:endParaRPr>
          </a:p>
          <a:p>
            <a:pPr marL="1371600" lvl="1" indent="-381000" algn="l" rtl="0">
              <a:lnSpc>
                <a:spcPct val="100000"/>
              </a:lnSpc>
              <a:spcBef>
                <a:spcPts val="0"/>
              </a:spcBef>
              <a:spcAft>
                <a:spcPts val="0"/>
              </a:spcAft>
              <a:buClr>
                <a:srgbClr val="000000"/>
              </a:buClr>
              <a:buSzPts val="2400"/>
              <a:buFont typeface="Garamond"/>
              <a:buChar char="○"/>
            </a:pPr>
            <a:r>
              <a:rPr lang="en-US">
                <a:solidFill>
                  <a:srgbClr val="000000"/>
                </a:solidFill>
                <a:latin typeface="Garamond"/>
                <a:ea typeface="Garamond"/>
                <a:cs typeface="Garamond"/>
                <a:sym typeface="Garamond"/>
              </a:rPr>
              <a:t> Indicates the creation of the soul</a:t>
            </a:r>
            <a:endParaRPr>
              <a:solidFill>
                <a:srgbClr val="000000"/>
              </a:solidFill>
              <a:latin typeface="Garamond"/>
              <a:ea typeface="Garamond"/>
              <a:cs typeface="Garamond"/>
              <a:sym typeface="Garamond"/>
            </a:endParaRPr>
          </a:p>
        </p:txBody>
      </p:sp>
      <p:sp>
        <p:nvSpPr>
          <p:cNvPr id="214" name="Google Shape;214;g11c4176a9c2_0_47"/>
          <p:cNvSpPr/>
          <p:nvPr/>
        </p:nvSpPr>
        <p:spPr>
          <a:xfrm>
            <a:off x="1199025" y="3532650"/>
            <a:ext cx="8156400" cy="2609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257cf74fded_0_5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Garamond"/>
                <a:ea typeface="Garamond"/>
                <a:cs typeface="Garamond"/>
                <a:sym typeface="Garamond"/>
              </a:rPr>
              <a:t>The Human Person as Body and Soul</a:t>
            </a:r>
            <a:endParaRPr>
              <a:latin typeface="Garamond"/>
              <a:ea typeface="Garamond"/>
              <a:cs typeface="Garamond"/>
              <a:sym typeface="Garamond"/>
            </a:endParaRPr>
          </a:p>
        </p:txBody>
      </p:sp>
      <p:sp>
        <p:nvSpPr>
          <p:cNvPr id="221" name="Google Shape;221;g257cf74fded_0_56"/>
          <p:cNvSpPr txBox="1">
            <a:spLocks noGrp="1"/>
          </p:cNvSpPr>
          <p:nvPr>
            <p:ph type="body" idx="1"/>
          </p:nvPr>
        </p:nvSpPr>
        <p:spPr>
          <a:xfrm>
            <a:off x="838200" y="1825625"/>
            <a:ext cx="10907700" cy="4351200"/>
          </a:xfrm>
          <a:prstGeom prst="rect">
            <a:avLst/>
          </a:prstGeom>
        </p:spPr>
        <p:txBody>
          <a:bodyPr spcFirstLastPara="1" wrap="square" lIns="91425" tIns="45700" rIns="91425" bIns="45700" anchor="t" anchorCtr="0">
            <a:normAutofit/>
          </a:bodyPr>
          <a:lstStyle/>
          <a:p>
            <a:pPr marL="0" lvl="0" indent="0" algn="l" rtl="0">
              <a:lnSpc>
                <a:spcPct val="100000"/>
              </a:lnSpc>
              <a:spcBef>
                <a:spcPts val="1000"/>
              </a:spcBef>
              <a:spcAft>
                <a:spcPts val="0"/>
              </a:spcAft>
              <a:buNone/>
            </a:pPr>
            <a:r>
              <a:rPr lang="en-US">
                <a:solidFill>
                  <a:srgbClr val="000000"/>
                </a:solidFill>
                <a:latin typeface="Garamond"/>
                <a:ea typeface="Garamond"/>
                <a:cs typeface="Garamond"/>
                <a:sym typeface="Garamond"/>
              </a:rPr>
              <a:t>“Then the LORD God formed the man out of the dust of the ground and blew into his nostrils the breath of life, and the man became a living being” (Gen. 2: 7).</a:t>
            </a:r>
            <a:endParaRPr>
              <a:solidFill>
                <a:srgbClr val="000000"/>
              </a:solidFill>
              <a:latin typeface="Garamond"/>
              <a:ea typeface="Garamond"/>
              <a:cs typeface="Garamond"/>
              <a:sym typeface="Garamond"/>
            </a:endParaRPr>
          </a:p>
          <a:p>
            <a:pPr marL="0" lvl="0" indent="0" algn="l" rtl="0">
              <a:lnSpc>
                <a:spcPct val="100000"/>
              </a:lnSpc>
              <a:spcBef>
                <a:spcPts val="1000"/>
              </a:spcBef>
              <a:spcAft>
                <a:spcPts val="0"/>
              </a:spcAft>
              <a:buNone/>
            </a:pPr>
            <a:endParaRPr sz="2000">
              <a:solidFill>
                <a:srgbClr val="000000"/>
              </a:solidFill>
              <a:latin typeface="Garamond"/>
              <a:ea typeface="Garamond"/>
              <a:cs typeface="Garamond"/>
              <a:sym typeface="Garamond"/>
            </a:endParaRPr>
          </a:p>
          <a:p>
            <a:pPr marL="914400" lvl="0" indent="-406400" algn="l" rtl="0">
              <a:lnSpc>
                <a:spcPct val="100000"/>
              </a:lnSpc>
              <a:spcBef>
                <a:spcPts val="1000"/>
              </a:spcBef>
              <a:spcAft>
                <a:spcPts val="0"/>
              </a:spcAft>
              <a:buClr>
                <a:srgbClr val="000000"/>
              </a:buClr>
              <a:buSzPts val="2800"/>
              <a:buFont typeface="Garamond"/>
              <a:buChar char="●"/>
            </a:pPr>
            <a:r>
              <a:rPr lang="en-US">
                <a:solidFill>
                  <a:srgbClr val="000000"/>
                </a:solidFill>
                <a:latin typeface="Garamond"/>
                <a:ea typeface="Garamond"/>
                <a:cs typeface="Garamond"/>
                <a:sym typeface="Garamond"/>
              </a:rPr>
              <a:t>“God formed the man out of the dust of the ground” </a:t>
            </a:r>
            <a:endParaRPr>
              <a:solidFill>
                <a:srgbClr val="000000"/>
              </a:solidFill>
              <a:latin typeface="Garamond"/>
              <a:ea typeface="Garamond"/>
              <a:cs typeface="Garamond"/>
              <a:sym typeface="Garamond"/>
            </a:endParaRPr>
          </a:p>
          <a:p>
            <a:pPr marL="1371600" lvl="1" indent="-381000" algn="l" rtl="0">
              <a:lnSpc>
                <a:spcPct val="100000"/>
              </a:lnSpc>
              <a:spcBef>
                <a:spcPts val="0"/>
              </a:spcBef>
              <a:spcAft>
                <a:spcPts val="0"/>
              </a:spcAft>
              <a:buClr>
                <a:srgbClr val="000000"/>
              </a:buClr>
              <a:buSzPts val="2400"/>
              <a:buFont typeface="Garamond"/>
              <a:buChar char="○"/>
            </a:pPr>
            <a:r>
              <a:rPr lang="en-US">
                <a:solidFill>
                  <a:srgbClr val="000000"/>
                </a:solidFill>
                <a:latin typeface="Garamond"/>
                <a:ea typeface="Garamond"/>
                <a:cs typeface="Garamond"/>
                <a:sym typeface="Garamond"/>
              </a:rPr>
              <a:t>Indicates the bodily formation of the human person</a:t>
            </a:r>
            <a:endParaRPr>
              <a:solidFill>
                <a:srgbClr val="000000"/>
              </a:solidFill>
              <a:latin typeface="Garamond"/>
              <a:ea typeface="Garamond"/>
              <a:cs typeface="Garamond"/>
              <a:sym typeface="Garamond"/>
            </a:endParaRPr>
          </a:p>
          <a:p>
            <a:pPr marL="457200" lvl="0" indent="0" algn="l" rtl="0">
              <a:lnSpc>
                <a:spcPct val="100000"/>
              </a:lnSpc>
              <a:spcBef>
                <a:spcPts val="1000"/>
              </a:spcBef>
              <a:spcAft>
                <a:spcPts val="0"/>
              </a:spcAft>
              <a:buNone/>
            </a:pPr>
            <a:endParaRPr>
              <a:solidFill>
                <a:srgbClr val="000000"/>
              </a:solidFill>
              <a:latin typeface="Garamond"/>
              <a:ea typeface="Garamond"/>
              <a:cs typeface="Garamond"/>
              <a:sym typeface="Garamond"/>
            </a:endParaRPr>
          </a:p>
          <a:p>
            <a:pPr marL="914400" lvl="0" indent="-406400" algn="l" rtl="0">
              <a:lnSpc>
                <a:spcPct val="100000"/>
              </a:lnSpc>
              <a:spcBef>
                <a:spcPts val="1000"/>
              </a:spcBef>
              <a:spcAft>
                <a:spcPts val="0"/>
              </a:spcAft>
              <a:buClr>
                <a:srgbClr val="000000"/>
              </a:buClr>
              <a:buSzPts val="2800"/>
              <a:buFont typeface="Garamond"/>
              <a:buChar char="●"/>
            </a:pPr>
            <a:r>
              <a:rPr lang="en-US">
                <a:solidFill>
                  <a:srgbClr val="000000"/>
                </a:solidFill>
                <a:latin typeface="Garamond"/>
                <a:ea typeface="Garamond"/>
                <a:cs typeface="Garamond"/>
                <a:sym typeface="Garamond"/>
              </a:rPr>
              <a:t>“[God] blew into his nostrils the breath of life” </a:t>
            </a:r>
            <a:endParaRPr>
              <a:solidFill>
                <a:srgbClr val="000000"/>
              </a:solidFill>
              <a:latin typeface="Garamond"/>
              <a:ea typeface="Garamond"/>
              <a:cs typeface="Garamond"/>
              <a:sym typeface="Garamond"/>
            </a:endParaRPr>
          </a:p>
          <a:p>
            <a:pPr marL="1371600" lvl="1" indent="-381000" algn="l" rtl="0">
              <a:lnSpc>
                <a:spcPct val="100000"/>
              </a:lnSpc>
              <a:spcBef>
                <a:spcPts val="0"/>
              </a:spcBef>
              <a:spcAft>
                <a:spcPts val="0"/>
              </a:spcAft>
              <a:buClr>
                <a:srgbClr val="000000"/>
              </a:buClr>
              <a:buSzPts val="2400"/>
              <a:buFont typeface="Garamond"/>
              <a:buChar char="○"/>
            </a:pPr>
            <a:r>
              <a:rPr lang="en-US">
                <a:solidFill>
                  <a:srgbClr val="000000"/>
                </a:solidFill>
                <a:latin typeface="Garamond"/>
                <a:ea typeface="Garamond"/>
                <a:cs typeface="Garamond"/>
                <a:sym typeface="Garamond"/>
              </a:rPr>
              <a:t> Indicates the creation of the soul</a:t>
            </a:r>
            <a:endParaRPr>
              <a:solidFill>
                <a:srgbClr val="000000"/>
              </a:solidFill>
              <a:latin typeface="Garamond"/>
              <a:ea typeface="Garamond"/>
              <a:cs typeface="Garamond"/>
              <a:sym typeface="Garamond"/>
            </a:endParaRPr>
          </a:p>
        </p:txBody>
      </p:sp>
      <p:sp>
        <p:nvSpPr>
          <p:cNvPr id="222" name="Google Shape;222;g257cf74fded_0_56"/>
          <p:cNvSpPr/>
          <p:nvPr/>
        </p:nvSpPr>
        <p:spPr>
          <a:xfrm>
            <a:off x="1199025" y="4755500"/>
            <a:ext cx="8156400" cy="1386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257cf74fded_0_49"/>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Garamond"/>
                <a:ea typeface="Garamond"/>
                <a:cs typeface="Garamond"/>
                <a:sym typeface="Garamond"/>
              </a:rPr>
              <a:t>The Human Person as Body and Soul</a:t>
            </a:r>
            <a:endParaRPr>
              <a:latin typeface="Garamond"/>
              <a:ea typeface="Garamond"/>
              <a:cs typeface="Garamond"/>
              <a:sym typeface="Garamond"/>
            </a:endParaRPr>
          </a:p>
        </p:txBody>
      </p:sp>
      <p:sp>
        <p:nvSpPr>
          <p:cNvPr id="229" name="Google Shape;229;g257cf74fded_0_49"/>
          <p:cNvSpPr txBox="1">
            <a:spLocks noGrp="1"/>
          </p:cNvSpPr>
          <p:nvPr>
            <p:ph type="body" idx="1"/>
          </p:nvPr>
        </p:nvSpPr>
        <p:spPr>
          <a:xfrm>
            <a:off x="838200" y="1825625"/>
            <a:ext cx="10907700" cy="4351200"/>
          </a:xfrm>
          <a:prstGeom prst="rect">
            <a:avLst/>
          </a:prstGeom>
        </p:spPr>
        <p:txBody>
          <a:bodyPr spcFirstLastPara="1" wrap="square" lIns="91425" tIns="45700" rIns="91425" bIns="45700" anchor="t" anchorCtr="0">
            <a:normAutofit/>
          </a:bodyPr>
          <a:lstStyle/>
          <a:p>
            <a:pPr marL="0" lvl="0" indent="0" algn="l" rtl="0">
              <a:lnSpc>
                <a:spcPct val="100000"/>
              </a:lnSpc>
              <a:spcBef>
                <a:spcPts val="1000"/>
              </a:spcBef>
              <a:spcAft>
                <a:spcPts val="0"/>
              </a:spcAft>
              <a:buNone/>
            </a:pPr>
            <a:r>
              <a:rPr lang="en-US">
                <a:solidFill>
                  <a:srgbClr val="000000"/>
                </a:solidFill>
                <a:latin typeface="Garamond"/>
                <a:ea typeface="Garamond"/>
                <a:cs typeface="Garamond"/>
                <a:sym typeface="Garamond"/>
              </a:rPr>
              <a:t>“Then the LORD God formed the man out of the dust of the ground and blew into his nostrils the breath of life, and the man became a living being” (Gen. 2: 7).</a:t>
            </a:r>
            <a:endParaRPr>
              <a:solidFill>
                <a:srgbClr val="000000"/>
              </a:solidFill>
              <a:latin typeface="Garamond"/>
              <a:ea typeface="Garamond"/>
              <a:cs typeface="Garamond"/>
              <a:sym typeface="Garamond"/>
            </a:endParaRPr>
          </a:p>
          <a:p>
            <a:pPr marL="0" lvl="0" indent="0" algn="l" rtl="0">
              <a:lnSpc>
                <a:spcPct val="100000"/>
              </a:lnSpc>
              <a:spcBef>
                <a:spcPts val="1000"/>
              </a:spcBef>
              <a:spcAft>
                <a:spcPts val="0"/>
              </a:spcAft>
              <a:buNone/>
            </a:pPr>
            <a:endParaRPr sz="2000">
              <a:solidFill>
                <a:srgbClr val="000000"/>
              </a:solidFill>
              <a:latin typeface="Garamond"/>
              <a:ea typeface="Garamond"/>
              <a:cs typeface="Garamond"/>
              <a:sym typeface="Garamond"/>
            </a:endParaRPr>
          </a:p>
          <a:p>
            <a:pPr marL="914400" lvl="0" indent="-406400" algn="l" rtl="0">
              <a:lnSpc>
                <a:spcPct val="100000"/>
              </a:lnSpc>
              <a:spcBef>
                <a:spcPts val="1000"/>
              </a:spcBef>
              <a:spcAft>
                <a:spcPts val="0"/>
              </a:spcAft>
              <a:buClr>
                <a:srgbClr val="000000"/>
              </a:buClr>
              <a:buSzPts val="2800"/>
              <a:buFont typeface="Garamond"/>
              <a:buChar char="●"/>
            </a:pPr>
            <a:r>
              <a:rPr lang="en-US">
                <a:solidFill>
                  <a:srgbClr val="000000"/>
                </a:solidFill>
                <a:latin typeface="Garamond"/>
                <a:ea typeface="Garamond"/>
                <a:cs typeface="Garamond"/>
                <a:sym typeface="Garamond"/>
              </a:rPr>
              <a:t>“God formed the man out of the dust of the ground” </a:t>
            </a:r>
            <a:endParaRPr>
              <a:solidFill>
                <a:srgbClr val="000000"/>
              </a:solidFill>
              <a:latin typeface="Garamond"/>
              <a:ea typeface="Garamond"/>
              <a:cs typeface="Garamond"/>
              <a:sym typeface="Garamond"/>
            </a:endParaRPr>
          </a:p>
          <a:p>
            <a:pPr marL="1371600" lvl="1" indent="-381000" algn="l" rtl="0">
              <a:lnSpc>
                <a:spcPct val="100000"/>
              </a:lnSpc>
              <a:spcBef>
                <a:spcPts val="0"/>
              </a:spcBef>
              <a:spcAft>
                <a:spcPts val="0"/>
              </a:spcAft>
              <a:buClr>
                <a:srgbClr val="000000"/>
              </a:buClr>
              <a:buSzPts val="2400"/>
              <a:buFont typeface="Garamond"/>
              <a:buChar char="○"/>
            </a:pPr>
            <a:r>
              <a:rPr lang="en-US">
                <a:solidFill>
                  <a:srgbClr val="000000"/>
                </a:solidFill>
                <a:latin typeface="Garamond"/>
                <a:ea typeface="Garamond"/>
                <a:cs typeface="Garamond"/>
                <a:sym typeface="Garamond"/>
              </a:rPr>
              <a:t>Indicates the bodily formation of the human person</a:t>
            </a:r>
            <a:endParaRPr>
              <a:solidFill>
                <a:srgbClr val="000000"/>
              </a:solidFill>
              <a:latin typeface="Garamond"/>
              <a:ea typeface="Garamond"/>
              <a:cs typeface="Garamond"/>
              <a:sym typeface="Garamond"/>
            </a:endParaRPr>
          </a:p>
          <a:p>
            <a:pPr marL="457200" lvl="0" indent="0" algn="l" rtl="0">
              <a:lnSpc>
                <a:spcPct val="100000"/>
              </a:lnSpc>
              <a:spcBef>
                <a:spcPts val="1000"/>
              </a:spcBef>
              <a:spcAft>
                <a:spcPts val="0"/>
              </a:spcAft>
              <a:buNone/>
            </a:pPr>
            <a:endParaRPr>
              <a:solidFill>
                <a:srgbClr val="000000"/>
              </a:solidFill>
              <a:latin typeface="Garamond"/>
              <a:ea typeface="Garamond"/>
              <a:cs typeface="Garamond"/>
              <a:sym typeface="Garamond"/>
            </a:endParaRPr>
          </a:p>
          <a:p>
            <a:pPr marL="914400" lvl="0" indent="-406400" algn="l" rtl="0">
              <a:lnSpc>
                <a:spcPct val="100000"/>
              </a:lnSpc>
              <a:spcBef>
                <a:spcPts val="1000"/>
              </a:spcBef>
              <a:spcAft>
                <a:spcPts val="0"/>
              </a:spcAft>
              <a:buClr>
                <a:srgbClr val="000000"/>
              </a:buClr>
              <a:buSzPts val="2800"/>
              <a:buFont typeface="Garamond"/>
              <a:buChar char="●"/>
            </a:pPr>
            <a:r>
              <a:rPr lang="en-US">
                <a:solidFill>
                  <a:srgbClr val="000000"/>
                </a:solidFill>
                <a:latin typeface="Garamond"/>
                <a:ea typeface="Garamond"/>
                <a:cs typeface="Garamond"/>
                <a:sym typeface="Garamond"/>
              </a:rPr>
              <a:t>“[God] blew into his nostrils the breath of life” </a:t>
            </a:r>
            <a:endParaRPr>
              <a:solidFill>
                <a:srgbClr val="000000"/>
              </a:solidFill>
              <a:latin typeface="Garamond"/>
              <a:ea typeface="Garamond"/>
              <a:cs typeface="Garamond"/>
              <a:sym typeface="Garamond"/>
            </a:endParaRPr>
          </a:p>
          <a:p>
            <a:pPr marL="1371600" lvl="1" indent="-381000" algn="l" rtl="0">
              <a:lnSpc>
                <a:spcPct val="100000"/>
              </a:lnSpc>
              <a:spcBef>
                <a:spcPts val="0"/>
              </a:spcBef>
              <a:spcAft>
                <a:spcPts val="0"/>
              </a:spcAft>
              <a:buClr>
                <a:srgbClr val="000000"/>
              </a:buClr>
              <a:buSzPts val="2400"/>
              <a:buFont typeface="Garamond"/>
              <a:buChar char="○"/>
            </a:pPr>
            <a:r>
              <a:rPr lang="en-US">
                <a:solidFill>
                  <a:srgbClr val="000000"/>
                </a:solidFill>
                <a:latin typeface="Garamond"/>
                <a:ea typeface="Garamond"/>
                <a:cs typeface="Garamond"/>
                <a:sym typeface="Garamond"/>
              </a:rPr>
              <a:t> Indicates the creation of the soul</a:t>
            </a:r>
            <a:endParaRPr>
              <a:solidFill>
                <a:srgbClr val="000000"/>
              </a:solidFill>
              <a:latin typeface="Garamond"/>
              <a:ea typeface="Garamond"/>
              <a:cs typeface="Garamond"/>
              <a:sym typeface="Garamon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g136f55839b3_0_12"/>
          <p:cNvPicPr preferRelativeResize="0"/>
          <p:nvPr/>
        </p:nvPicPr>
        <p:blipFill rotWithShape="1">
          <a:blip r:embed="rId3">
            <a:alphaModFix/>
          </a:blip>
          <a:srcRect b="9820"/>
          <a:stretch/>
        </p:blipFill>
        <p:spPr>
          <a:xfrm>
            <a:off x="8206225" y="1772775"/>
            <a:ext cx="4028900" cy="3923751"/>
          </a:xfrm>
          <a:prstGeom prst="rect">
            <a:avLst/>
          </a:prstGeom>
          <a:noFill/>
          <a:ln>
            <a:noFill/>
          </a:ln>
        </p:spPr>
      </p:pic>
      <p:sp>
        <p:nvSpPr>
          <p:cNvPr id="236" name="Google Shape;236;g136f55839b3_0_1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Garamond"/>
                <a:ea typeface="Garamond"/>
                <a:cs typeface="Garamond"/>
                <a:sym typeface="Garamond"/>
              </a:rPr>
              <a:t>The Soul</a:t>
            </a:r>
            <a:endParaRPr>
              <a:latin typeface="Garamond"/>
              <a:ea typeface="Garamond"/>
              <a:cs typeface="Garamond"/>
              <a:sym typeface="Garamond"/>
            </a:endParaRPr>
          </a:p>
        </p:txBody>
      </p:sp>
      <p:sp>
        <p:nvSpPr>
          <p:cNvPr id="237" name="Google Shape;237;g136f55839b3_0_12"/>
          <p:cNvSpPr txBox="1">
            <a:spLocks noGrp="1"/>
          </p:cNvSpPr>
          <p:nvPr>
            <p:ph type="body" idx="1"/>
          </p:nvPr>
        </p:nvSpPr>
        <p:spPr>
          <a:xfrm>
            <a:off x="404675" y="1825625"/>
            <a:ext cx="8245500" cy="4351200"/>
          </a:xfrm>
          <a:prstGeom prst="rect">
            <a:avLst/>
          </a:prstGeom>
        </p:spPr>
        <p:txBody>
          <a:bodyPr spcFirstLastPara="1" wrap="square" lIns="91425" tIns="45700" rIns="91425" bIns="45700" anchor="t" anchorCtr="0">
            <a:normAutofit/>
          </a:bodyPr>
          <a:lstStyle/>
          <a:p>
            <a:pPr marL="0" lvl="0" indent="0" algn="l" rtl="0">
              <a:lnSpc>
                <a:spcPct val="100000"/>
              </a:lnSpc>
              <a:spcBef>
                <a:spcPts val="1000"/>
              </a:spcBef>
              <a:spcAft>
                <a:spcPts val="0"/>
              </a:spcAft>
              <a:buNone/>
            </a:pPr>
            <a:r>
              <a:rPr lang="en-US">
                <a:solidFill>
                  <a:srgbClr val="000000"/>
                </a:solidFill>
                <a:latin typeface="Garamond"/>
                <a:ea typeface="Garamond"/>
                <a:cs typeface="Garamond"/>
                <a:sym typeface="Garamond"/>
              </a:rPr>
              <a:t>The soul provides human beings with </a:t>
            </a:r>
            <a:r>
              <a:rPr lang="en-US" b="1">
                <a:solidFill>
                  <a:srgbClr val="000000"/>
                </a:solidFill>
                <a:latin typeface="Garamond"/>
                <a:ea typeface="Garamond"/>
                <a:cs typeface="Garamond"/>
                <a:sym typeface="Garamond"/>
              </a:rPr>
              <a:t>rationality</a:t>
            </a:r>
            <a:r>
              <a:rPr lang="en-US">
                <a:solidFill>
                  <a:srgbClr val="000000"/>
                </a:solidFill>
                <a:latin typeface="Garamond"/>
                <a:ea typeface="Garamond"/>
                <a:cs typeface="Garamond"/>
                <a:sym typeface="Garamond"/>
              </a:rPr>
              <a:t> and </a:t>
            </a:r>
            <a:r>
              <a:rPr lang="en-US" b="1">
                <a:solidFill>
                  <a:srgbClr val="000000"/>
                </a:solidFill>
                <a:latin typeface="Garamond"/>
                <a:ea typeface="Garamond"/>
                <a:cs typeface="Garamond"/>
                <a:sym typeface="Garamond"/>
              </a:rPr>
              <a:t>will</a:t>
            </a:r>
            <a:endParaRPr>
              <a:solidFill>
                <a:srgbClr val="000000"/>
              </a:solidFill>
              <a:latin typeface="Garamond"/>
              <a:ea typeface="Garamond"/>
              <a:cs typeface="Garamond"/>
              <a:sym typeface="Garamond"/>
            </a:endParaRPr>
          </a:p>
          <a:p>
            <a:pPr marL="914400" lvl="0" indent="-381000" algn="l" rtl="0">
              <a:lnSpc>
                <a:spcPct val="100000"/>
              </a:lnSpc>
              <a:spcBef>
                <a:spcPts val="1000"/>
              </a:spcBef>
              <a:spcAft>
                <a:spcPts val="0"/>
              </a:spcAft>
              <a:buClr>
                <a:srgbClr val="000000"/>
              </a:buClr>
              <a:buSzPts val="2400"/>
              <a:buFont typeface="Garamond"/>
              <a:buChar char="●"/>
            </a:pPr>
            <a:r>
              <a:rPr lang="en-US" sz="2400" b="1">
                <a:solidFill>
                  <a:srgbClr val="000000"/>
                </a:solidFill>
                <a:latin typeface="Garamond"/>
                <a:ea typeface="Garamond"/>
                <a:cs typeface="Garamond"/>
                <a:sym typeface="Garamond"/>
              </a:rPr>
              <a:t>Rationality</a:t>
            </a:r>
            <a:r>
              <a:rPr lang="en-US" sz="2400">
                <a:solidFill>
                  <a:srgbClr val="000000"/>
                </a:solidFill>
                <a:latin typeface="Garamond"/>
                <a:ea typeface="Garamond"/>
                <a:cs typeface="Garamond"/>
                <a:sym typeface="Garamond"/>
              </a:rPr>
              <a:t>: allows us to </a:t>
            </a:r>
            <a:r>
              <a:rPr lang="en-US" sz="2400" i="1">
                <a:solidFill>
                  <a:srgbClr val="000000"/>
                </a:solidFill>
                <a:latin typeface="Garamond"/>
                <a:ea typeface="Garamond"/>
                <a:cs typeface="Garamond"/>
                <a:sym typeface="Garamond"/>
              </a:rPr>
              <a:t>conceptualize</a:t>
            </a:r>
            <a:r>
              <a:rPr lang="en-US" sz="2400">
                <a:solidFill>
                  <a:srgbClr val="000000"/>
                </a:solidFill>
                <a:latin typeface="Garamond"/>
                <a:ea typeface="Garamond"/>
                <a:cs typeface="Garamond"/>
                <a:sym typeface="Garamond"/>
              </a:rPr>
              <a:t> what we take in through our senses</a:t>
            </a:r>
            <a:endParaRPr sz="2400">
              <a:solidFill>
                <a:srgbClr val="000000"/>
              </a:solidFill>
              <a:latin typeface="Garamond"/>
              <a:ea typeface="Garamond"/>
              <a:cs typeface="Garamond"/>
              <a:sym typeface="Garamond"/>
            </a:endParaRPr>
          </a:p>
          <a:p>
            <a:pPr marL="1371600" lvl="1" indent="-381000" algn="l" rtl="0">
              <a:lnSpc>
                <a:spcPct val="100000"/>
              </a:lnSpc>
              <a:spcBef>
                <a:spcPts val="0"/>
              </a:spcBef>
              <a:spcAft>
                <a:spcPts val="0"/>
              </a:spcAft>
              <a:buClr>
                <a:srgbClr val="000000"/>
              </a:buClr>
              <a:buSzPts val="2400"/>
              <a:buFont typeface="Garamond"/>
              <a:buChar char="○"/>
            </a:pPr>
            <a:r>
              <a:rPr lang="en-US" sz="2400">
                <a:solidFill>
                  <a:srgbClr val="000000"/>
                </a:solidFill>
                <a:latin typeface="Garamond"/>
                <a:ea typeface="Garamond"/>
                <a:cs typeface="Garamond"/>
                <a:sym typeface="Garamond"/>
              </a:rPr>
              <a:t>Ex: Conceptualizing ‘triangle’ based on observing many triangular objects</a:t>
            </a:r>
            <a:endParaRPr sz="2400">
              <a:solidFill>
                <a:srgbClr val="000000"/>
              </a:solidFill>
              <a:latin typeface="Garamond"/>
              <a:ea typeface="Garamond"/>
              <a:cs typeface="Garamond"/>
              <a:sym typeface="Garamond"/>
            </a:endParaRPr>
          </a:p>
          <a:p>
            <a:pPr marL="0" lvl="0" indent="0" algn="l" rtl="0">
              <a:lnSpc>
                <a:spcPct val="100000"/>
              </a:lnSpc>
              <a:spcBef>
                <a:spcPts val="1000"/>
              </a:spcBef>
              <a:spcAft>
                <a:spcPts val="0"/>
              </a:spcAft>
              <a:buNone/>
            </a:pPr>
            <a:endParaRPr sz="2400">
              <a:solidFill>
                <a:srgbClr val="000000"/>
              </a:solidFill>
              <a:latin typeface="Garamond"/>
              <a:ea typeface="Garamond"/>
              <a:cs typeface="Garamond"/>
              <a:sym typeface="Garamond"/>
            </a:endParaRPr>
          </a:p>
          <a:p>
            <a:pPr marL="914400" lvl="0" indent="-381000" algn="l" rtl="0">
              <a:lnSpc>
                <a:spcPct val="100000"/>
              </a:lnSpc>
              <a:spcBef>
                <a:spcPts val="1000"/>
              </a:spcBef>
              <a:spcAft>
                <a:spcPts val="0"/>
              </a:spcAft>
              <a:buClr>
                <a:srgbClr val="000000"/>
              </a:buClr>
              <a:buSzPts val="2400"/>
              <a:buFont typeface="Garamond"/>
              <a:buChar char="●"/>
            </a:pPr>
            <a:r>
              <a:rPr lang="en-US" sz="2400" b="1">
                <a:solidFill>
                  <a:srgbClr val="000000"/>
                </a:solidFill>
                <a:latin typeface="Garamond"/>
                <a:ea typeface="Garamond"/>
                <a:cs typeface="Garamond"/>
                <a:sym typeface="Garamond"/>
              </a:rPr>
              <a:t>Will</a:t>
            </a:r>
            <a:r>
              <a:rPr lang="en-US" sz="2400">
                <a:solidFill>
                  <a:srgbClr val="000000"/>
                </a:solidFill>
                <a:latin typeface="Garamond"/>
                <a:ea typeface="Garamond"/>
                <a:cs typeface="Garamond"/>
                <a:sym typeface="Garamond"/>
              </a:rPr>
              <a:t>: allows us to make </a:t>
            </a:r>
            <a:r>
              <a:rPr lang="en-US" sz="2400" i="1">
                <a:solidFill>
                  <a:srgbClr val="000000"/>
                </a:solidFill>
                <a:latin typeface="Garamond"/>
                <a:ea typeface="Garamond"/>
                <a:cs typeface="Garamond"/>
                <a:sym typeface="Garamond"/>
              </a:rPr>
              <a:t>free choices</a:t>
            </a:r>
            <a:endParaRPr sz="2400" i="1">
              <a:solidFill>
                <a:srgbClr val="000000"/>
              </a:solidFill>
              <a:latin typeface="Garamond"/>
              <a:ea typeface="Garamond"/>
              <a:cs typeface="Garamond"/>
              <a:sym typeface="Garamond"/>
            </a:endParaRPr>
          </a:p>
          <a:p>
            <a:pPr marL="1371600" lvl="1" indent="-381000" algn="l" rtl="0">
              <a:lnSpc>
                <a:spcPct val="100000"/>
              </a:lnSpc>
              <a:spcBef>
                <a:spcPts val="0"/>
              </a:spcBef>
              <a:spcAft>
                <a:spcPts val="0"/>
              </a:spcAft>
              <a:buClr>
                <a:srgbClr val="000000"/>
              </a:buClr>
              <a:buSzPts val="2400"/>
              <a:buFont typeface="Garamond"/>
              <a:buChar char="○"/>
            </a:pPr>
            <a:r>
              <a:rPr lang="en-US" sz="2400">
                <a:solidFill>
                  <a:srgbClr val="000000"/>
                </a:solidFill>
                <a:latin typeface="Garamond"/>
                <a:ea typeface="Garamond"/>
                <a:cs typeface="Garamond"/>
                <a:sym typeface="Garamond"/>
              </a:rPr>
              <a:t>Ex: </a:t>
            </a:r>
            <a:r>
              <a:rPr lang="en-US" sz="2400" i="1">
                <a:solidFill>
                  <a:srgbClr val="000000"/>
                </a:solidFill>
                <a:latin typeface="Garamond"/>
                <a:ea typeface="Garamond"/>
                <a:cs typeface="Garamond"/>
                <a:sym typeface="Garamond"/>
              </a:rPr>
              <a:t>Choosing</a:t>
            </a:r>
            <a:r>
              <a:rPr lang="en-US" sz="2400">
                <a:solidFill>
                  <a:srgbClr val="000000"/>
                </a:solidFill>
                <a:latin typeface="Garamond"/>
                <a:ea typeface="Garamond"/>
                <a:cs typeface="Garamond"/>
                <a:sym typeface="Garamond"/>
              </a:rPr>
              <a:t> to eat a cheeseburger for lunch (free choice) vs. digesting my food (not an act of the will)</a:t>
            </a:r>
            <a:endParaRPr sz="2400">
              <a:solidFill>
                <a:srgbClr val="000000"/>
              </a:solidFill>
              <a:latin typeface="Garamond"/>
              <a:ea typeface="Garamond"/>
              <a:cs typeface="Garamond"/>
              <a:sym typeface="Garamond"/>
            </a:endParaRPr>
          </a:p>
        </p:txBody>
      </p:sp>
      <p:sp>
        <p:nvSpPr>
          <p:cNvPr id="238" name="Google Shape;238;g136f55839b3_0_12"/>
          <p:cNvSpPr/>
          <p:nvPr/>
        </p:nvSpPr>
        <p:spPr>
          <a:xfrm>
            <a:off x="419433" y="4440900"/>
            <a:ext cx="8106000" cy="1411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g257cf74fded_0_41"/>
          <p:cNvPicPr preferRelativeResize="0"/>
          <p:nvPr/>
        </p:nvPicPr>
        <p:blipFill rotWithShape="1">
          <a:blip r:embed="rId3">
            <a:alphaModFix/>
          </a:blip>
          <a:srcRect b="9820"/>
          <a:stretch/>
        </p:blipFill>
        <p:spPr>
          <a:xfrm>
            <a:off x="8206225" y="1772775"/>
            <a:ext cx="4028900" cy="3923751"/>
          </a:xfrm>
          <a:prstGeom prst="rect">
            <a:avLst/>
          </a:prstGeom>
          <a:noFill/>
          <a:ln>
            <a:noFill/>
          </a:ln>
        </p:spPr>
      </p:pic>
      <p:sp>
        <p:nvSpPr>
          <p:cNvPr id="245" name="Google Shape;245;g257cf74fded_0_4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Garamond"/>
                <a:ea typeface="Garamond"/>
                <a:cs typeface="Garamond"/>
                <a:sym typeface="Garamond"/>
              </a:rPr>
              <a:t>The Soul</a:t>
            </a:r>
            <a:endParaRPr>
              <a:latin typeface="Garamond"/>
              <a:ea typeface="Garamond"/>
              <a:cs typeface="Garamond"/>
              <a:sym typeface="Garamond"/>
            </a:endParaRPr>
          </a:p>
        </p:txBody>
      </p:sp>
      <p:sp>
        <p:nvSpPr>
          <p:cNvPr id="246" name="Google Shape;246;g257cf74fded_0_41"/>
          <p:cNvSpPr txBox="1">
            <a:spLocks noGrp="1"/>
          </p:cNvSpPr>
          <p:nvPr>
            <p:ph type="body" idx="1"/>
          </p:nvPr>
        </p:nvSpPr>
        <p:spPr>
          <a:xfrm>
            <a:off x="404675" y="1825625"/>
            <a:ext cx="8245500" cy="4351200"/>
          </a:xfrm>
          <a:prstGeom prst="rect">
            <a:avLst/>
          </a:prstGeom>
        </p:spPr>
        <p:txBody>
          <a:bodyPr spcFirstLastPara="1" wrap="square" lIns="91425" tIns="45700" rIns="91425" bIns="45700" anchor="t" anchorCtr="0">
            <a:normAutofit/>
          </a:bodyPr>
          <a:lstStyle/>
          <a:p>
            <a:pPr marL="0" lvl="0" indent="0" algn="l" rtl="0">
              <a:lnSpc>
                <a:spcPct val="100000"/>
              </a:lnSpc>
              <a:spcBef>
                <a:spcPts val="1000"/>
              </a:spcBef>
              <a:spcAft>
                <a:spcPts val="0"/>
              </a:spcAft>
              <a:buNone/>
            </a:pPr>
            <a:r>
              <a:rPr lang="en-US">
                <a:solidFill>
                  <a:srgbClr val="000000"/>
                </a:solidFill>
                <a:latin typeface="Garamond"/>
                <a:ea typeface="Garamond"/>
                <a:cs typeface="Garamond"/>
                <a:sym typeface="Garamond"/>
              </a:rPr>
              <a:t>The soul provides human beings with </a:t>
            </a:r>
            <a:r>
              <a:rPr lang="en-US" b="1">
                <a:solidFill>
                  <a:srgbClr val="000000"/>
                </a:solidFill>
                <a:latin typeface="Garamond"/>
                <a:ea typeface="Garamond"/>
                <a:cs typeface="Garamond"/>
                <a:sym typeface="Garamond"/>
              </a:rPr>
              <a:t>rationality</a:t>
            </a:r>
            <a:r>
              <a:rPr lang="en-US">
                <a:solidFill>
                  <a:srgbClr val="000000"/>
                </a:solidFill>
                <a:latin typeface="Garamond"/>
                <a:ea typeface="Garamond"/>
                <a:cs typeface="Garamond"/>
                <a:sym typeface="Garamond"/>
              </a:rPr>
              <a:t> and </a:t>
            </a:r>
            <a:r>
              <a:rPr lang="en-US" b="1">
                <a:solidFill>
                  <a:srgbClr val="000000"/>
                </a:solidFill>
                <a:latin typeface="Garamond"/>
                <a:ea typeface="Garamond"/>
                <a:cs typeface="Garamond"/>
                <a:sym typeface="Garamond"/>
              </a:rPr>
              <a:t>will</a:t>
            </a:r>
            <a:endParaRPr>
              <a:solidFill>
                <a:srgbClr val="000000"/>
              </a:solidFill>
              <a:latin typeface="Garamond"/>
              <a:ea typeface="Garamond"/>
              <a:cs typeface="Garamond"/>
              <a:sym typeface="Garamond"/>
            </a:endParaRPr>
          </a:p>
          <a:p>
            <a:pPr marL="914400" lvl="0" indent="-381000" algn="l" rtl="0">
              <a:lnSpc>
                <a:spcPct val="100000"/>
              </a:lnSpc>
              <a:spcBef>
                <a:spcPts val="1000"/>
              </a:spcBef>
              <a:spcAft>
                <a:spcPts val="0"/>
              </a:spcAft>
              <a:buClr>
                <a:srgbClr val="000000"/>
              </a:buClr>
              <a:buSzPts val="2400"/>
              <a:buFont typeface="Garamond"/>
              <a:buChar char="●"/>
            </a:pPr>
            <a:r>
              <a:rPr lang="en-US" sz="2400" b="1">
                <a:solidFill>
                  <a:srgbClr val="000000"/>
                </a:solidFill>
                <a:latin typeface="Garamond"/>
                <a:ea typeface="Garamond"/>
                <a:cs typeface="Garamond"/>
                <a:sym typeface="Garamond"/>
              </a:rPr>
              <a:t>Rationality</a:t>
            </a:r>
            <a:r>
              <a:rPr lang="en-US" sz="2400">
                <a:solidFill>
                  <a:srgbClr val="000000"/>
                </a:solidFill>
                <a:latin typeface="Garamond"/>
                <a:ea typeface="Garamond"/>
                <a:cs typeface="Garamond"/>
                <a:sym typeface="Garamond"/>
              </a:rPr>
              <a:t>: allows us to </a:t>
            </a:r>
            <a:r>
              <a:rPr lang="en-US" sz="2400" i="1">
                <a:solidFill>
                  <a:srgbClr val="000000"/>
                </a:solidFill>
                <a:latin typeface="Garamond"/>
                <a:ea typeface="Garamond"/>
                <a:cs typeface="Garamond"/>
                <a:sym typeface="Garamond"/>
              </a:rPr>
              <a:t>conceptualize</a:t>
            </a:r>
            <a:r>
              <a:rPr lang="en-US" sz="2400">
                <a:solidFill>
                  <a:srgbClr val="000000"/>
                </a:solidFill>
                <a:latin typeface="Garamond"/>
                <a:ea typeface="Garamond"/>
                <a:cs typeface="Garamond"/>
                <a:sym typeface="Garamond"/>
              </a:rPr>
              <a:t> what we take in through our senses</a:t>
            </a:r>
            <a:endParaRPr sz="2400">
              <a:solidFill>
                <a:srgbClr val="000000"/>
              </a:solidFill>
              <a:latin typeface="Garamond"/>
              <a:ea typeface="Garamond"/>
              <a:cs typeface="Garamond"/>
              <a:sym typeface="Garamond"/>
            </a:endParaRPr>
          </a:p>
          <a:p>
            <a:pPr marL="1371600" lvl="1" indent="-381000" algn="l" rtl="0">
              <a:lnSpc>
                <a:spcPct val="100000"/>
              </a:lnSpc>
              <a:spcBef>
                <a:spcPts val="0"/>
              </a:spcBef>
              <a:spcAft>
                <a:spcPts val="0"/>
              </a:spcAft>
              <a:buClr>
                <a:srgbClr val="000000"/>
              </a:buClr>
              <a:buSzPts val="2400"/>
              <a:buFont typeface="Garamond"/>
              <a:buChar char="○"/>
            </a:pPr>
            <a:r>
              <a:rPr lang="en-US" sz="2400">
                <a:solidFill>
                  <a:srgbClr val="000000"/>
                </a:solidFill>
                <a:latin typeface="Garamond"/>
                <a:ea typeface="Garamond"/>
                <a:cs typeface="Garamond"/>
                <a:sym typeface="Garamond"/>
              </a:rPr>
              <a:t>Ex: Conceptualizing ‘triangle’ based on observing many triangular objects</a:t>
            </a:r>
            <a:endParaRPr sz="2400">
              <a:solidFill>
                <a:srgbClr val="000000"/>
              </a:solidFill>
              <a:latin typeface="Garamond"/>
              <a:ea typeface="Garamond"/>
              <a:cs typeface="Garamond"/>
              <a:sym typeface="Garamond"/>
            </a:endParaRPr>
          </a:p>
          <a:p>
            <a:pPr marL="0" lvl="0" indent="0" algn="l" rtl="0">
              <a:lnSpc>
                <a:spcPct val="100000"/>
              </a:lnSpc>
              <a:spcBef>
                <a:spcPts val="1000"/>
              </a:spcBef>
              <a:spcAft>
                <a:spcPts val="0"/>
              </a:spcAft>
              <a:buNone/>
            </a:pPr>
            <a:endParaRPr sz="2400">
              <a:solidFill>
                <a:srgbClr val="000000"/>
              </a:solidFill>
              <a:latin typeface="Garamond"/>
              <a:ea typeface="Garamond"/>
              <a:cs typeface="Garamond"/>
              <a:sym typeface="Garamond"/>
            </a:endParaRPr>
          </a:p>
          <a:p>
            <a:pPr marL="914400" lvl="0" indent="-381000" algn="l" rtl="0">
              <a:lnSpc>
                <a:spcPct val="100000"/>
              </a:lnSpc>
              <a:spcBef>
                <a:spcPts val="1000"/>
              </a:spcBef>
              <a:spcAft>
                <a:spcPts val="0"/>
              </a:spcAft>
              <a:buClr>
                <a:srgbClr val="000000"/>
              </a:buClr>
              <a:buSzPts val="2400"/>
              <a:buFont typeface="Garamond"/>
              <a:buChar char="●"/>
            </a:pPr>
            <a:r>
              <a:rPr lang="en-US" sz="2400" b="1">
                <a:solidFill>
                  <a:srgbClr val="000000"/>
                </a:solidFill>
                <a:latin typeface="Garamond"/>
                <a:ea typeface="Garamond"/>
                <a:cs typeface="Garamond"/>
                <a:sym typeface="Garamond"/>
              </a:rPr>
              <a:t>Will</a:t>
            </a:r>
            <a:r>
              <a:rPr lang="en-US" sz="2400">
                <a:solidFill>
                  <a:srgbClr val="000000"/>
                </a:solidFill>
                <a:latin typeface="Garamond"/>
                <a:ea typeface="Garamond"/>
                <a:cs typeface="Garamond"/>
                <a:sym typeface="Garamond"/>
              </a:rPr>
              <a:t>: allows us to make </a:t>
            </a:r>
            <a:r>
              <a:rPr lang="en-US" sz="2400" i="1">
                <a:solidFill>
                  <a:srgbClr val="000000"/>
                </a:solidFill>
                <a:latin typeface="Garamond"/>
                <a:ea typeface="Garamond"/>
                <a:cs typeface="Garamond"/>
                <a:sym typeface="Garamond"/>
              </a:rPr>
              <a:t>free choices</a:t>
            </a:r>
            <a:endParaRPr sz="2400" i="1">
              <a:solidFill>
                <a:srgbClr val="000000"/>
              </a:solidFill>
              <a:latin typeface="Garamond"/>
              <a:ea typeface="Garamond"/>
              <a:cs typeface="Garamond"/>
              <a:sym typeface="Garamond"/>
            </a:endParaRPr>
          </a:p>
          <a:p>
            <a:pPr marL="1371600" lvl="1" indent="-381000" algn="l" rtl="0">
              <a:lnSpc>
                <a:spcPct val="100000"/>
              </a:lnSpc>
              <a:spcBef>
                <a:spcPts val="0"/>
              </a:spcBef>
              <a:spcAft>
                <a:spcPts val="0"/>
              </a:spcAft>
              <a:buClr>
                <a:srgbClr val="000000"/>
              </a:buClr>
              <a:buSzPts val="2400"/>
              <a:buFont typeface="Garamond"/>
              <a:buChar char="○"/>
            </a:pPr>
            <a:r>
              <a:rPr lang="en-US" sz="2400">
                <a:solidFill>
                  <a:srgbClr val="000000"/>
                </a:solidFill>
                <a:latin typeface="Garamond"/>
                <a:ea typeface="Garamond"/>
                <a:cs typeface="Garamond"/>
                <a:sym typeface="Garamond"/>
              </a:rPr>
              <a:t>Ex: </a:t>
            </a:r>
            <a:r>
              <a:rPr lang="en-US" sz="2400" i="1">
                <a:solidFill>
                  <a:srgbClr val="000000"/>
                </a:solidFill>
                <a:latin typeface="Garamond"/>
                <a:ea typeface="Garamond"/>
                <a:cs typeface="Garamond"/>
                <a:sym typeface="Garamond"/>
              </a:rPr>
              <a:t>Choosing</a:t>
            </a:r>
            <a:r>
              <a:rPr lang="en-US" sz="2400">
                <a:solidFill>
                  <a:srgbClr val="000000"/>
                </a:solidFill>
                <a:latin typeface="Garamond"/>
                <a:ea typeface="Garamond"/>
                <a:cs typeface="Garamond"/>
                <a:sym typeface="Garamond"/>
              </a:rPr>
              <a:t> to eat a cheeseburger for lunch (free choice) vs. digesting my food (not an act of the will)</a:t>
            </a:r>
            <a:endParaRPr sz="2400">
              <a:solidFill>
                <a:srgbClr val="000000"/>
              </a:solidFill>
              <a:latin typeface="Garamond"/>
              <a:ea typeface="Garamond"/>
              <a:cs typeface="Garamond"/>
              <a:sym typeface="Garamon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g11c4176a9c2_0_0"/>
          <p:cNvSpPr txBox="1">
            <a:spLocks noGrp="1"/>
          </p:cNvSpPr>
          <p:nvPr>
            <p:ph type="body" idx="2"/>
          </p:nvPr>
        </p:nvSpPr>
        <p:spPr>
          <a:xfrm>
            <a:off x="3193889" y="2339811"/>
            <a:ext cx="8433000" cy="2117700"/>
          </a:xfrm>
          <a:prstGeom prst="rect">
            <a:avLst/>
          </a:prstGeom>
        </p:spPr>
        <p:txBody>
          <a:bodyPr spcFirstLastPara="1" wrap="square" lIns="91425" tIns="45700" rIns="91425" bIns="45700" anchor="t" anchorCtr="0">
            <a:normAutofit/>
          </a:bodyPr>
          <a:lstStyle/>
          <a:p>
            <a:pPr marL="0" lvl="0" indent="0" algn="l" rtl="0">
              <a:lnSpc>
                <a:spcPct val="100000"/>
              </a:lnSpc>
              <a:spcBef>
                <a:spcPts val="1000"/>
              </a:spcBef>
              <a:spcAft>
                <a:spcPts val="0"/>
              </a:spcAft>
              <a:buNone/>
            </a:pPr>
            <a:r>
              <a:rPr lang="en-US" sz="4000">
                <a:solidFill>
                  <a:srgbClr val="597F77"/>
                </a:solidFill>
                <a:latin typeface="Garamond"/>
                <a:ea typeface="Garamond"/>
                <a:cs typeface="Garamond"/>
                <a:sym typeface="Garamond"/>
              </a:rPr>
              <a:t>“The problem with pornography is not that it shows too much of the person, but that it shows far too little.”</a:t>
            </a:r>
            <a:endParaRPr>
              <a:solidFill>
                <a:srgbClr val="597F77"/>
              </a:solidFill>
              <a:latin typeface="Garamond"/>
              <a:ea typeface="Garamond"/>
              <a:cs typeface="Garamond"/>
              <a:sym typeface="Garamon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136f55839b3_0_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Garamond"/>
                <a:ea typeface="Garamond"/>
                <a:cs typeface="Garamond"/>
                <a:sym typeface="Garamond"/>
              </a:rPr>
              <a:t>The Body</a:t>
            </a:r>
            <a:endParaRPr>
              <a:latin typeface="Garamond"/>
              <a:ea typeface="Garamond"/>
              <a:cs typeface="Garamond"/>
              <a:sym typeface="Garamond"/>
            </a:endParaRPr>
          </a:p>
        </p:txBody>
      </p:sp>
      <p:sp>
        <p:nvSpPr>
          <p:cNvPr id="253" name="Google Shape;253;g136f55839b3_0_6"/>
          <p:cNvSpPr txBox="1">
            <a:spLocks noGrp="1"/>
          </p:cNvSpPr>
          <p:nvPr>
            <p:ph type="body" idx="1"/>
          </p:nvPr>
        </p:nvSpPr>
        <p:spPr>
          <a:xfrm>
            <a:off x="838200" y="1825625"/>
            <a:ext cx="6318000" cy="4351200"/>
          </a:xfrm>
          <a:prstGeom prst="rect">
            <a:avLst/>
          </a:prstGeom>
        </p:spPr>
        <p:txBody>
          <a:bodyPr spcFirstLastPara="1" wrap="square" lIns="91425" tIns="45700" rIns="91425" bIns="45700" anchor="t" anchorCtr="0">
            <a:normAutofit fontScale="92500" lnSpcReduction="10000"/>
          </a:bodyPr>
          <a:lstStyle/>
          <a:p>
            <a:pPr marL="457200" lvl="0" indent="-393065" algn="l" rtl="0">
              <a:lnSpc>
                <a:spcPct val="100000"/>
              </a:lnSpc>
              <a:spcBef>
                <a:spcPts val="1000"/>
              </a:spcBef>
              <a:spcAft>
                <a:spcPts val="0"/>
              </a:spcAft>
              <a:buClr>
                <a:srgbClr val="000000"/>
              </a:buClr>
              <a:buSzPct val="100000"/>
              <a:buFont typeface="Garamond"/>
              <a:buChar char="●"/>
            </a:pPr>
            <a:r>
              <a:rPr lang="en-US">
                <a:solidFill>
                  <a:srgbClr val="000000"/>
                </a:solidFill>
                <a:latin typeface="Garamond"/>
                <a:ea typeface="Garamond"/>
                <a:cs typeface="Garamond"/>
                <a:sym typeface="Garamond"/>
              </a:rPr>
              <a:t>“The soul...is not an entire man, and I am not my soul.”</a:t>
            </a:r>
            <a:endParaRPr>
              <a:solidFill>
                <a:srgbClr val="000000"/>
              </a:solidFill>
              <a:latin typeface="Garamond"/>
              <a:ea typeface="Garamond"/>
              <a:cs typeface="Garamond"/>
              <a:sym typeface="Garamond"/>
            </a:endParaRPr>
          </a:p>
          <a:p>
            <a:pPr marL="1828800" lvl="0" indent="-393064" algn="l" rtl="0">
              <a:lnSpc>
                <a:spcPct val="100000"/>
              </a:lnSpc>
              <a:spcBef>
                <a:spcPts val="0"/>
              </a:spcBef>
              <a:spcAft>
                <a:spcPts val="0"/>
              </a:spcAft>
              <a:buClr>
                <a:srgbClr val="000000"/>
              </a:buClr>
              <a:buSzPct val="100000"/>
              <a:buFont typeface="Garamond"/>
              <a:buChar char="-"/>
            </a:pPr>
            <a:r>
              <a:rPr lang="en-US">
                <a:solidFill>
                  <a:srgbClr val="000000"/>
                </a:solidFill>
                <a:latin typeface="Garamond"/>
                <a:ea typeface="Garamond"/>
                <a:cs typeface="Garamond"/>
                <a:sym typeface="Garamond"/>
              </a:rPr>
              <a:t>St. Thomas Aquinas</a:t>
            </a:r>
            <a:endParaRPr>
              <a:solidFill>
                <a:srgbClr val="000000"/>
              </a:solidFill>
              <a:latin typeface="Garamond"/>
              <a:ea typeface="Garamond"/>
              <a:cs typeface="Garamond"/>
              <a:sym typeface="Garamond"/>
            </a:endParaRPr>
          </a:p>
          <a:p>
            <a:pPr marL="0" lvl="0" indent="0" algn="l" rtl="0">
              <a:lnSpc>
                <a:spcPct val="100000"/>
              </a:lnSpc>
              <a:spcBef>
                <a:spcPts val="1000"/>
              </a:spcBef>
              <a:spcAft>
                <a:spcPts val="0"/>
              </a:spcAft>
              <a:buNone/>
            </a:pPr>
            <a:endParaRPr>
              <a:solidFill>
                <a:srgbClr val="000000"/>
              </a:solidFill>
              <a:latin typeface="Garamond"/>
              <a:ea typeface="Garamond"/>
              <a:cs typeface="Garamond"/>
              <a:sym typeface="Garamond"/>
            </a:endParaRPr>
          </a:p>
          <a:p>
            <a:pPr marL="457200" lvl="0" indent="-393065" algn="l" rtl="0">
              <a:lnSpc>
                <a:spcPct val="100000"/>
              </a:lnSpc>
              <a:spcBef>
                <a:spcPts val="1000"/>
              </a:spcBef>
              <a:spcAft>
                <a:spcPts val="0"/>
              </a:spcAft>
              <a:buClr>
                <a:srgbClr val="000000"/>
              </a:buClr>
              <a:buSzPct val="100000"/>
              <a:buFont typeface="Garamond"/>
              <a:buChar char="●"/>
            </a:pPr>
            <a:r>
              <a:rPr lang="en-US">
                <a:solidFill>
                  <a:srgbClr val="000000"/>
                </a:solidFill>
                <a:latin typeface="Garamond"/>
                <a:ea typeface="Garamond"/>
                <a:cs typeface="Garamond"/>
                <a:sym typeface="Garamond"/>
              </a:rPr>
              <a:t>The body is essential to a person’s identity</a:t>
            </a:r>
            <a:endParaRPr>
              <a:solidFill>
                <a:srgbClr val="000000"/>
              </a:solidFill>
              <a:latin typeface="Garamond"/>
              <a:ea typeface="Garamond"/>
              <a:cs typeface="Garamond"/>
              <a:sym typeface="Garamond"/>
            </a:endParaRPr>
          </a:p>
          <a:p>
            <a:pPr marL="0" lvl="0" indent="0" algn="l" rtl="0">
              <a:lnSpc>
                <a:spcPct val="100000"/>
              </a:lnSpc>
              <a:spcBef>
                <a:spcPts val="1000"/>
              </a:spcBef>
              <a:spcAft>
                <a:spcPts val="0"/>
              </a:spcAft>
              <a:buNone/>
            </a:pPr>
            <a:endParaRPr>
              <a:solidFill>
                <a:srgbClr val="000000"/>
              </a:solidFill>
              <a:latin typeface="Garamond"/>
              <a:ea typeface="Garamond"/>
              <a:cs typeface="Garamond"/>
              <a:sym typeface="Garamond"/>
            </a:endParaRPr>
          </a:p>
          <a:p>
            <a:pPr marL="457200" lvl="0" indent="-393065" algn="l" rtl="0">
              <a:lnSpc>
                <a:spcPct val="100000"/>
              </a:lnSpc>
              <a:spcBef>
                <a:spcPts val="1000"/>
              </a:spcBef>
              <a:spcAft>
                <a:spcPts val="0"/>
              </a:spcAft>
              <a:buClr>
                <a:srgbClr val="000000"/>
              </a:buClr>
              <a:buSzPct val="100000"/>
              <a:buFont typeface="Garamond"/>
              <a:buChar char="●"/>
            </a:pPr>
            <a:r>
              <a:rPr lang="en-US">
                <a:solidFill>
                  <a:srgbClr val="000000"/>
                </a:solidFill>
                <a:latin typeface="Garamond"/>
                <a:ea typeface="Garamond"/>
                <a:cs typeface="Garamond"/>
                <a:sym typeface="Garamond"/>
              </a:rPr>
              <a:t>The dignity of the body is fully revealed through the Incarnation </a:t>
            </a:r>
            <a:endParaRPr>
              <a:solidFill>
                <a:srgbClr val="000000"/>
              </a:solidFill>
              <a:latin typeface="Garamond"/>
              <a:ea typeface="Garamond"/>
              <a:cs typeface="Garamond"/>
              <a:sym typeface="Garamond"/>
            </a:endParaRPr>
          </a:p>
          <a:p>
            <a:pPr marL="914400" lvl="1" indent="-369569" algn="l" rtl="0">
              <a:lnSpc>
                <a:spcPct val="100000"/>
              </a:lnSpc>
              <a:spcBef>
                <a:spcPts val="0"/>
              </a:spcBef>
              <a:spcAft>
                <a:spcPts val="0"/>
              </a:spcAft>
              <a:buClr>
                <a:srgbClr val="000000"/>
              </a:buClr>
              <a:buSzPct val="100000"/>
              <a:buFont typeface="Garamond"/>
              <a:buChar char="○"/>
            </a:pPr>
            <a:r>
              <a:rPr lang="en-US">
                <a:solidFill>
                  <a:srgbClr val="000000"/>
                </a:solidFill>
                <a:latin typeface="Garamond"/>
                <a:ea typeface="Garamond"/>
                <a:cs typeface="Garamond"/>
                <a:sym typeface="Garamond"/>
              </a:rPr>
              <a:t>God considers the body so good that He chooses to take on human flesh in Jesus Christ</a:t>
            </a:r>
            <a:endParaRPr>
              <a:solidFill>
                <a:srgbClr val="000000"/>
              </a:solidFill>
              <a:latin typeface="Garamond"/>
              <a:ea typeface="Garamond"/>
              <a:cs typeface="Garamond"/>
              <a:sym typeface="Garamond"/>
            </a:endParaRPr>
          </a:p>
        </p:txBody>
      </p:sp>
      <p:pic>
        <p:nvPicPr>
          <p:cNvPr id="254" name="Google Shape;254;g136f55839b3_0_6"/>
          <p:cNvPicPr preferRelativeResize="0"/>
          <p:nvPr/>
        </p:nvPicPr>
        <p:blipFill>
          <a:blip r:embed="rId3">
            <a:alphaModFix/>
          </a:blip>
          <a:stretch>
            <a:fillRect/>
          </a:stretch>
        </p:blipFill>
        <p:spPr>
          <a:xfrm>
            <a:off x="7156200" y="1595649"/>
            <a:ext cx="4504833" cy="45811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g136f55839b3_0_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Garamond"/>
                <a:ea typeface="Garamond"/>
                <a:cs typeface="Garamond"/>
                <a:sym typeface="Garamond"/>
              </a:rPr>
              <a:t>Unity of Body and Soul</a:t>
            </a:r>
            <a:endParaRPr>
              <a:latin typeface="Garamond"/>
              <a:ea typeface="Garamond"/>
              <a:cs typeface="Garamond"/>
              <a:sym typeface="Garamond"/>
            </a:endParaRPr>
          </a:p>
        </p:txBody>
      </p:sp>
      <p:sp>
        <p:nvSpPr>
          <p:cNvPr id="261" name="Google Shape;261;g136f55839b3_0_0"/>
          <p:cNvSpPr txBox="1">
            <a:spLocks noGrp="1"/>
          </p:cNvSpPr>
          <p:nvPr>
            <p:ph type="body" idx="1"/>
          </p:nvPr>
        </p:nvSpPr>
        <p:spPr>
          <a:xfrm>
            <a:off x="838200" y="1443350"/>
            <a:ext cx="10515600" cy="4733400"/>
          </a:xfrm>
          <a:prstGeom prst="rect">
            <a:avLst/>
          </a:prstGeom>
        </p:spPr>
        <p:txBody>
          <a:bodyPr spcFirstLastPara="1" wrap="square" lIns="91425" tIns="45700" rIns="91425" bIns="45700" anchor="t" anchorCtr="0">
            <a:normAutofit/>
          </a:bodyPr>
          <a:lstStyle/>
          <a:p>
            <a:pPr marL="457200" lvl="0" indent="-406400" algn="l" rtl="0">
              <a:lnSpc>
                <a:spcPct val="100000"/>
              </a:lnSpc>
              <a:spcBef>
                <a:spcPts val="1000"/>
              </a:spcBef>
              <a:spcAft>
                <a:spcPts val="0"/>
              </a:spcAft>
              <a:buClr>
                <a:srgbClr val="000000"/>
              </a:buClr>
              <a:buSzPts val="2800"/>
              <a:buFont typeface="Garamond"/>
              <a:buChar char="●"/>
            </a:pPr>
            <a:r>
              <a:rPr lang="en-US">
                <a:solidFill>
                  <a:srgbClr val="000000"/>
                </a:solidFill>
                <a:latin typeface="Garamond"/>
                <a:ea typeface="Garamond"/>
                <a:cs typeface="Garamond"/>
                <a:sym typeface="Garamond"/>
              </a:rPr>
              <a:t>Both Catholic doctrine and natural reason suggest that there is a </a:t>
            </a:r>
            <a:r>
              <a:rPr lang="en-US" b="1" u="sng">
                <a:solidFill>
                  <a:srgbClr val="000000"/>
                </a:solidFill>
                <a:latin typeface="Garamond"/>
                <a:ea typeface="Garamond"/>
                <a:cs typeface="Garamond"/>
                <a:sym typeface="Garamond"/>
              </a:rPr>
              <a:t>unity</a:t>
            </a:r>
            <a:r>
              <a:rPr lang="en-US">
                <a:solidFill>
                  <a:srgbClr val="000000"/>
                </a:solidFill>
                <a:latin typeface="Garamond"/>
                <a:ea typeface="Garamond"/>
                <a:cs typeface="Garamond"/>
                <a:sym typeface="Garamond"/>
              </a:rPr>
              <a:t> of body and soul. What happens to my body affects my soul, and vice versa.</a:t>
            </a:r>
            <a:endParaRPr>
              <a:solidFill>
                <a:srgbClr val="000000"/>
              </a:solidFill>
              <a:latin typeface="Garamond"/>
              <a:ea typeface="Garamond"/>
              <a:cs typeface="Garamond"/>
              <a:sym typeface="Garamond"/>
            </a:endParaRPr>
          </a:p>
          <a:p>
            <a:pPr marL="0" lvl="0" indent="0" algn="l" rtl="0">
              <a:lnSpc>
                <a:spcPct val="100000"/>
              </a:lnSpc>
              <a:spcBef>
                <a:spcPts val="1000"/>
              </a:spcBef>
              <a:spcAft>
                <a:spcPts val="0"/>
              </a:spcAft>
              <a:buNone/>
            </a:pPr>
            <a:endParaRPr>
              <a:solidFill>
                <a:srgbClr val="000000"/>
              </a:solidFill>
              <a:latin typeface="Garamond"/>
              <a:ea typeface="Garamond"/>
              <a:cs typeface="Garamond"/>
              <a:sym typeface="Garamond"/>
            </a:endParaRPr>
          </a:p>
          <a:p>
            <a:pPr marL="457200" lvl="0" indent="-406400" algn="l" rtl="0">
              <a:lnSpc>
                <a:spcPct val="100000"/>
              </a:lnSpc>
              <a:spcBef>
                <a:spcPts val="1000"/>
              </a:spcBef>
              <a:spcAft>
                <a:spcPts val="0"/>
              </a:spcAft>
              <a:buClr>
                <a:srgbClr val="000000"/>
              </a:buClr>
              <a:buSzPts val="2800"/>
              <a:buFont typeface="Garamond"/>
              <a:buChar char="●"/>
            </a:pPr>
            <a:r>
              <a:rPr lang="en-US">
                <a:solidFill>
                  <a:srgbClr val="000000"/>
                </a:solidFill>
                <a:latin typeface="Garamond"/>
                <a:ea typeface="Garamond"/>
                <a:cs typeface="Garamond"/>
                <a:sym typeface="Garamond"/>
              </a:rPr>
              <a:t>In his teaching known as “Theology of the Body,” St. John Paul II speaks of the “language of the body.”</a:t>
            </a:r>
            <a:endParaRPr>
              <a:solidFill>
                <a:srgbClr val="000000"/>
              </a:solidFill>
              <a:latin typeface="Garamond"/>
              <a:ea typeface="Garamond"/>
              <a:cs typeface="Garamond"/>
              <a:sym typeface="Garamond"/>
            </a:endParaRPr>
          </a:p>
          <a:p>
            <a:pPr marL="914400" lvl="1" indent="-381000" algn="l" rtl="0">
              <a:lnSpc>
                <a:spcPct val="100000"/>
              </a:lnSpc>
              <a:spcBef>
                <a:spcPts val="0"/>
              </a:spcBef>
              <a:spcAft>
                <a:spcPts val="0"/>
              </a:spcAft>
              <a:buClr>
                <a:srgbClr val="000000"/>
              </a:buClr>
              <a:buSzPts val="2400"/>
              <a:buFont typeface="Garamond"/>
              <a:buChar char="○"/>
            </a:pPr>
            <a:r>
              <a:rPr lang="en-US" u="sng">
                <a:solidFill>
                  <a:srgbClr val="000000"/>
                </a:solidFill>
                <a:latin typeface="Garamond"/>
                <a:ea typeface="Garamond"/>
                <a:cs typeface="Garamond"/>
                <a:sym typeface="Garamond"/>
              </a:rPr>
              <a:t>Language of the Body:</a:t>
            </a:r>
            <a:r>
              <a:rPr lang="en-US">
                <a:solidFill>
                  <a:srgbClr val="000000"/>
                </a:solidFill>
                <a:latin typeface="Garamond"/>
                <a:ea typeface="Garamond"/>
                <a:cs typeface="Garamond"/>
                <a:sym typeface="Garamond"/>
              </a:rPr>
              <a:t> The idea that bodily gestures carry meaning</a:t>
            </a:r>
            <a:endParaRPr>
              <a:solidFill>
                <a:srgbClr val="000000"/>
              </a:solidFill>
              <a:latin typeface="Garamond"/>
              <a:ea typeface="Garamond"/>
              <a:cs typeface="Garamond"/>
              <a:sym typeface="Garamond"/>
            </a:endParaRPr>
          </a:p>
          <a:p>
            <a:pPr marL="1371600" lvl="2" indent="-355600" algn="l" rtl="0">
              <a:lnSpc>
                <a:spcPct val="100000"/>
              </a:lnSpc>
              <a:spcBef>
                <a:spcPts val="0"/>
              </a:spcBef>
              <a:spcAft>
                <a:spcPts val="0"/>
              </a:spcAft>
              <a:buClr>
                <a:srgbClr val="000000"/>
              </a:buClr>
              <a:buSzPts val="2000"/>
              <a:buFont typeface="Garamond"/>
              <a:buChar char="■"/>
            </a:pPr>
            <a:r>
              <a:rPr lang="en-US">
                <a:solidFill>
                  <a:srgbClr val="000000"/>
                </a:solidFill>
                <a:latin typeface="Garamond"/>
                <a:ea typeface="Garamond"/>
                <a:cs typeface="Garamond"/>
                <a:sym typeface="Garamond"/>
              </a:rPr>
              <a:t>A person’s </a:t>
            </a:r>
            <a:r>
              <a:rPr lang="en-US" i="1">
                <a:solidFill>
                  <a:srgbClr val="000000"/>
                </a:solidFill>
                <a:latin typeface="Garamond"/>
                <a:ea typeface="Garamond"/>
                <a:cs typeface="Garamond"/>
                <a:sym typeface="Garamond"/>
              </a:rPr>
              <a:t>intentions</a:t>
            </a:r>
            <a:r>
              <a:rPr lang="en-US">
                <a:solidFill>
                  <a:srgbClr val="000000"/>
                </a:solidFill>
                <a:latin typeface="Garamond"/>
                <a:ea typeface="Garamond"/>
                <a:cs typeface="Garamond"/>
                <a:sym typeface="Garamond"/>
              </a:rPr>
              <a:t> should match the meaning conveyed by their </a:t>
            </a:r>
            <a:r>
              <a:rPr lang="en-US" i="1">
                <a:solidFill>
                  <a:srgbClr val="000000"/>
                </a:solidFill>
                <a:latin typeface="Garamond"/>
                <a:ea typeface="Garamond"/>
                <a:cs typeface="Garamond"/>
                <a:sym typeface="Garamond"/>
              </a:rPr>
              <a:t>bodily actions</a:t>
            </a:r>
            <a:r>
              <a:rPr lang="en-US">
                <a:solidFill>
                  <a:srgbClr val="000000"/>
                </a:solidFill>
                <a:latin typeface="Garamond"/>
                <a:ea typeface="Garamond"/>
                <a:cs typeface="Garamond"/>
                <a:sym typeface="Garamond"/>
              </a:rPr>
              <a:t>, but this is not always the case.</a:t>
            </a:r>
            <a:endParaRPr>
              <a:solidFill>
                <a:srgbClr val="000000"/>
              </a:solidFill>
              <a:latin typeface="Garamond"/>
              <a:ea typeface="Garamond"/>
              <a:cs typeface="Garamond"/>
              <a:sym typeface="Garamond"/>
            </a:endParaRPr>
          </a:p>
          <a:p>
            <a:pPr marL="1371600" lvl="2" indent="-355600" algn="l" rtl="0">
              <a:lnSpc>
                <a:spcPct val="100000"/>
              </a:lnSpc>
              <a:spcBef>
                <a:spcPts val="0"/>
              </a:spcBef>
              <a:spcAft>
                <a:spcPts val="0"/>
              </a:spcAft>
              <a:buClr>
                <a:srgbClr val="000000"/>
              </a:buClr>
              <a:buSzPts val="2000"/>
              <a:buFont typeface="Garamond"/>
              <a:buChar char="■"/>
            </a:pPr>
            <a:r>
              <a:rPr lang="en-US">
                <a:solidFill>
                  <a:srgbClr val="000000"/>
                </a:solidFill>
                <a:latin typeface="Garamond"/>
                <a:ea typeface="Garamond"/>
                <a:cs typeface="Garamond"/>
                <a:sym typeface="Garamond"/>
              </a:rPr>
              <a:t>Ex: If I shake someone’s hand but I actually hate them, there’s a contradiction there. This would be an example of “telling a lie” through the body.</a:t>
            </a:r>
            <a:endParaRPr>
              <a:solidFill>
                <a:srgbClr val="000000"/>
              </a:solidFill>
              <a:latin typeface="Garamond"/>
              <a:ea typeface="Garamond"/>
              <a:cs typeface="Garamond"/>
              <a:sym typeface="Garamond"/>
            </a:endParaRPr>
          </a:p>
        </p:txBody>
      </p:sp>
      <p:sp>
        <p:nvSpPr>
          <p:cNvPr id="262" name="Google Shape;262;g136f55839b3_0_0"/>
          <p:cNvSpPr/>
          <p:nvPr/>
        </p:nvSpPr>
        <p:spPr>
          <a:xfrm>
            <a:off x="505675" y="3255300"/>
            <a:ext cx="10848000" cy="2723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57cf74fded_0_3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Garamond"/>
                <a:ea typeface="Garamond"/>
                <a:cs typeface="Garamond"/>
                <a:sym typeface="Garamond"/>
              </a:rPr>
              <a:t>Unity of Body and Soul</a:t>
            </a:r>
            <a:endParaRPr>
              <a:latin typeface="Garamond"/>
              <a:ea typeface="Garamond"/>
              <a:cs typeface="Garamond"/>
              <a:sym typeface="Garamond"/>
            </a:endParaRPr>
          </a:p>
        </p:txBody>
      </p:sp>
      <p:sp>
        <p:nvSpPr>
          <p:cNvPr id="269" name="Google Shape;269;g257cf74fded_0_34"/>
          <p:cNvSpPr txBox="1">
            <a:spLocks noGrp="1"/>
          </p:cNvSpPr>
          <p:nvPr>
            <p:ph type="body" idx="1"/>
          </p:nvPr>
        </p:nvSpPr>
        <p:spPr>
          <a:xfrm>
            <a:off x="838200" y="1443350"/>
            <a:ext cx="10515600" cy="4733400"/>
          </a:xfrm>
          <a:prstGeom prst="rect">
            <a:avLst/>
          </a:prstGeom>
        </p:spPr>
        <p:txBody>
          <a:bodyPr spcFirstLastPara="1" wrap="square" lIns="91425" tIns="45700" rIns="91425" bIns="45700" anchor="t" anchorCtr="0">
            <a:normAutofit/>
          </a:bodyPr>
          <a:lstStyle/>
          <a:p>
            <a:pPr marL="457200" lvl="0" indent="-406400" algn="l" rtl="0">
              <a:lnSpc>
                <a:spcPct val="100000"/>
              </a:lnSpc>
              <a:spcBef>
                <a:spcPts val="1000"/>
              </a:spcBef>
              <a:spcAft>
                <a:spcPts val="0"/>
              </a:spcAft>
              <a:buClr>
                <a:srgbClr val="000000"/>
              </a:buClr>
              <a:buSzPts val="2800"/>
              <a:buFont typeface="Garamond"/>
              <a:buChar char="●"/>
            </a:pPr>
            <a:r>
              <a:rPr lang="en-US">
                <a:solidFill>
                  <a:srgbClr val="000000"/>
                </a:solidFill>
                <a:latin typeface="Garamond"/>
                <a:ea typeface="Garamond"/>
                <a:cs typeface="Garamond"/>
                <a:sym typeface="Garamond"/>
              </a:rPr>
              <a:t>Both Catholic doctrine and natural reason suggest that there is a </a:t>
            </a:r>
            <a:r>
              <a:rPr lang="en-US" b="1" u="sng">
                <a:solidFill>
                  <a:srgbClr val="000000"/>
                </a:solidFill>
                <a:latin typeface="Garamond"/>
                <a:ea typeface="Garamond"/>
                <a:cs typeface="Garamond"/>
                <a:sym typeface="Garamond"/>
              </a:rPr>
              <a:t>unity</a:t>
            </a:r>
            <a:r>
              <a:rPr lang="en-US">
                <a:solidFill>
                  <a:srgbClr val="000000"/>
                </a:solidFill>
                <a:latin typeface="Garamond"/>
                <a:ea typeface="Garamond"/>
                <a:cs typeface="Garamond"/>
                <a:sym typeface="Garamond"/>
              </a:rPr>
              <a:t> of body and soul. What happens to my body affects my soul, and vice versa.</a:t>
            </a:r>
            <a:endParaRPr>
              <a:solidFill>
                <a:srgbClr val="000000"/>
              </a:solidFill>
              <a:latin typeface="Garamond"/>
              <a:ea typeface="Garamond"/>
              <a:cs typeface="Garamond"/>
              <a:sym typeface="Garamond"/>
            </a:endParaRPr>
          </a:p>
          <a:p>
            <a:pPr marL="0" lvl="0" indent="0" algn="l" rtl="0">
              <a:lnSpc>
                <a:spcPct val="100000"/>
              </a:lnSpc>
              <a:spcBef>
                <a:spcPts val="1000"/>
              </a:spcBef>
              <a:spcAft>
                <a:spcPts val="0"/>
              </a:spcAft>
              <a:buNone/>
            </a:pPr>
            <a:endParaRPr>
              <a:solidFill>
                <a:srgbClr val="000000"/>
              </a:solidFill>
              <a:latin typeface="Garamond"/>
              <a:ea typeface="Garamond"/>
              <a:cs typeface="Garamond"/>
              <a:sym typeface="Garamond"/>
            </a:endParaRPr>
          </a:p>
          <a:p>
            <a:pPr marL="457200" lvl="0" indent="-406400" algn="l" rtl="0">
              <a:lnSpc>
                <a:spcPct val="100000"/>
              </a:lnSpc>
              <a:spcBef>
                <a:spcPts val="1000"/>
              </a:spcBef>
              <a:spcAft>
                <a:spcPts val="0"/>
              </a:spcAft>
              <a:buClr>
                <a:srgbClr val="000000"/>
              </a:buClr>
              <a:buSzPts val="2800"/>
              <a:buFont typeface="Garamond"/>
              <a:buChar char="●"/>
            </a:pPr>
            <a:r>
              <a:rPr lang="en-US">
                <a:solidFill>
                  <a:srgbClr val="000000"/>
                </a:solidFill>
                <a:latin typeface="Garamond"/>
                <a:ea typeface="Garamond"/>
                <a:cs typeface="Garamond"/>
                <a:sym typeface="Garamond"/>
              </a:rPr>
              <a:t>In his teaching known as “Theology of the Body,” St. John Paul II speaks of the “language of the body.”</a:t>
            </a:r>
            <a:endParaRPr>
              <a:solidFill>
                <a:srgbClr val="000000"/>
              </a:solidFill>
              <a:latin typeface="Garamond"/>
              <a:ea typeface="Garamond"/>
              <a:cs typeface="Garamond"/>
              <a:sym typeface="Garamond"/>
            </a:endParaRPr>
          </a:p>
          <a:p>
            <a:pPr marL="914400" lvl="1" indent="-381000" algn="l" rtl="0">
              <a:lnSpc>
                <a:spcPct val="100000"/>
              </a:lnSpc>
              <a:spcBef>
                <a:spcPts val="0"/>
              </a:spcBef>
              <a:spcAft>
                <a:spcPts val="0"/>
              </a:spcAft>
              <a:buClr>
                <a:srgbClr val="000000"/>
              </a:buClr>
              <a:buSzPts val="2400"/>
              <a:buFont typeface="Garamond"/>
              <a:buChar char="○"/>
            </a:pPr>
            <a:r>
              <a:rPr lang="en-US" u="sng">
                <a:solidFill>
                  <a:srgbClr val="000000"/>
                </a:solidFill>
                <a:latin typeface="Garamond"/>
                <a:ea typeface="Garamond"/>
                <a:cs typeface="Garamond"/>
                <a:sym typeface="Garamond"/>
              </a:rPr>
              <a:t>Language of the Body:</a:t>
            </a:r>
            <a:r>
              <a:rPr lang="en-US">
                <a:solidFill>
                  <a:srgbClr val="000000"/>
                </a:solidFill>
                <a:latin typeface="Garamond"/>
                <a:ea typeface="Garamond"/>
                <a:cs typeface="Garamond"/>
                <a:sym typeface="Garamond"/>
              </a:rPr>
              <a:t> The idea that bodily gestures carry meaning</a:t>
            </a:r>
            <a:endParaRPr>
              <a:solidFill>
                <a:srgbClr val="000000"/>
              </a:solidFill>
              <a:latin typeface="Garamond"/>
              <a:ea typeface="Garamond"/>
              <a:cs typeface="Garamond"/>
              <a:sym typeface="Garamond"/>
            </a:endParaRPr>
          </a:p>
          <a:p>
            <a:pPr marL="1371600" lvl="2" indent="-355600" algn="l" rtl="0">
              <a:lnSpc>
                <a:spcPct val="100000"/>
              </a:lnSpc>
              <a:spcBef>
                <a:spcPts val="0"/>
              </a:spcBef>
              <a:spcAft>
                <a:spcPts val="0"/>
              </a:spcAft>
              <a:buClr>
                <a:srgbClr val="000000"/>
              </a:buClr>
              <a:buSzPts val="2000"/>
              <a:buFont typeface="Garamond"/>
              <a:buChar char="■"/>
            </a:pPr>
            <a:r>
              <a:rPr lang="en-US">
                <a:solidFill>
                  <a:srgbClr val="000000"/>
                </a:solidFill>
                <a:latin typeface="Garamond"/>
                <a:ea typeface="Garamond"/>
                <a:cs typeface="Garamond"/>
                <a:sym typeface="Garamond"/>
              </a:rPr>
              <a:t>A person’s </a:t>
            </a:r>
            <a:r>
              <a:rPr lang="en-US" i="1">
                <a:solidFill>
                  <a:srgbClr val="000000"/>
                </a:solidFill>
                <a:latin typeface="Garamond"/>
                <a:ea typeface="Garamond"/>
                <a:cs typeface="Garamond"/>
                <a:sym typeface="Garamond"/>
              </a:rPr>
              <a:t>intentions</a:t>
            </a:r>
            <a:r>
              <a:rPr lang="en-US">
                <a:solidFill>
                  <a:srgbClr val="000000"/>
                </a:solidFill>
                <a:latin typeface="Garamond"/>
                <a:ea typeface="Garamond"/>
                <a:cs typeface="Garamond"/>
                <a:sym typeface="Garamond"/>
              </a:rPr>
              <a:t> should match the meaning conveyed by their </a:t>
            </a:r>
            <a:r>
              <a:rPr lang="en-US" i="1">
                <a:solidFill>
                  <a:srgbClr val="000000"/>
                </a:solidFill>
                <a:latin typeface="Garamond"/>
                <a:ea typeface="Garamond"/>
                <a:cs typeface="Garamond"/>
                <a:sym typeface="Garamond"/>
              </a:rPr>
              <a:t>bodily actions</a:t>
            </a:r>
            <a:r>
              <a:rPr lang="en-US">
                <a:solidFill>
                  <a:srgbClr val="000000"/>
                </a:solidFill>
                <a:latin typeface="Garamond"/>
                <a:ea typeface="Garamond"/>
                <a:cs typeface="Garamond"/>
                <a:sym typeface="Garamond"/>
              </a:rPr>
              <a:t>, but this is not always the case.</a:t>
            </a:r>
            <a:endParaRPr>
              <a:solidFill>
                <a:srgbClr val="000000"/>
              </a:solidFill>
              <a:latin typeface="Garamond"/>
              <a:ea typeface="Garamond"/>
              <a:cs typeface="Garamond"/>
              <a:sym typeface="Garamond"/>
            </a:endParaRPr>
          </a:p>
          <a:p>
            <a:pPr marL="1371600" lvl="2" indent="-355600" algn="l" rtl="0">
              <a:lnSpc>
                <a:spcPct val="100000"/>
              </a:lnSpc>
              <a:spcBef>
                <a:spcPts val="0"/>
              </a:spcBef>
              <a:spcAft>
                <a:spcPts val="0"/>
              </a:spcAft>
              <a:buClr>
                <a:srgbClr val="000000"/>
              </a:buClr>
              <a:buSzPts val="2000"/>
              <a:buFont typeface="Garamond"/>
              <a:buChar char="■"/>
            </a:pPr>
            <a:r>
              <a:rPr lang="en-US">
                <a:solidFill>
                  <a:srgbClr val="000000"/>
                </a:solidFill>
                <a:latin typeface="Garamond"/>
                <a:ea typeface="Garamond"/>
                <a:cs typeface="Garamond"/>
                <a:sym typeface="Garamond"/>
              </a:rPr>
              <a:t>Ex: If I shake someone’s hand but I actually hate them, there’s a contradiction there. This would be an example of “telling a lie” through the body.</a:t>
            </a:r>
            <a:endParaRPr>
              <a:solidFill>
                <a:srgbClr val="000000"/>
              </a:solidFill>
              <a:latin typeface="Garamond"/>
              <a:ea typeface="Garamond"/>
              <a:cs typeface="Garamond"/>
              <a:sym typeface="Garamon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1c2993162e9_1_27"/>
          <p:cNvSpPr txBox="1">
            <a:spLocks noGrp="1"/>
          </p:cNvSpPr>
          <p:nvPr>
            <p:ph type="body" idx="1"/>
          </p:nvPr>
        </p:nvSpPr>
        <p:spPr>
          <a:xfrm>
            <a:off x="1562100" y="2911107"/>
            <a:ext cx="10064700" cy="1452900"/>
          </a:xfrm>
          <a:prstGeom prst="rect">
            <a:avLst/>
          </a:prstGeom>
        </p:spPr>
        <p:txBody>
          <a:bodyPr spcFirstLastPara="1" wrap="square" lIns="91425" tIns="45700" rIns="91425" bIns="45700" anchor="t" anchorCtr="0">
            <a:noAutofit/>
          </a:bodyPr>
          <a:lstStyle/>
          <a:p>
            <a:pPr marL="0" lvl="0" indent="0" algn="l" rtl="0">
              <a:lnSpc>
                <a:spcPct val="100000"/>
              </a:lnSpc>
              <a:spcBef>
                <a:spcPts val="1000"/>
              </a:spcBef>
              <a:spcAft>
                <a:spcPts val="0"/>
              </a:spcAft>
              <a:buNone/>
            </a:pPr>
            <a:r>
              <a:rPr lang="en-US" sz="3500" b="1" i="0">
                <a:latin typeface="Garamond"/>
                <a:ea typeface="Garamond"/>
                <a:cs typeface="Garamond"/>
                <a:sym typeface="Garamond"/>
              </a:rPr>
              <a:t>How does pornography deny the unity between the body and the soul?</a:t>
            </a:r>
            <a:endParaRPr sz="3500" b="1" i="0">
              <a:latin typeface="Garamond"/>
              <a:ea typeface="Garamond"/>
              <a:cs typeface="Garamond"/>
              <a:sym typeface="Garamon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1365173a88c_0_166"/>
          <p:cNvSpPr/>
          <p:nvPr/>
        </p:nvSpPr>
        <p:spPr>
          <a:xfrm>
            <a:off x="625725" y="4246943"/>
            <a:ext cx="5507100" cy="11484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g1365173a88c_0_166"/>
          <p:cNvSpPr txBox="1">
            <a:spLocks noGrp="1"/>
          </p:cNvSpPr>
          <p:nvPr>
            <p:ph type="body" idx="1"/>
          </p:nvPr>
        </p:nvSpPr>
        <p:spPr>
          <a:xfrm>
            <a:off x="839804" y="2175675"/>
            <a:ext cx="5092200" cy="3811500"/>
          </a:xfrm>
          <a:prstGeom prst="rect">
            <a:avLst/>
          </a:prstGeom>
        </p:spPr>
        <p:txBody>
          <a:bodyPr spcFirstLastPara="1" wrap="square" lIns="91425" tIns="45700" rIns="91425" bIns="45700" anchor="t" anchorCtr="0">
            <a:noAutofit/>
          </a:bodyPr>
          <a:lstStyle/>
          <a:p>
            <a:pPr marL="457200" lvl="0" indent="-387350" algn="l" rtl="0">
              <a:lnSpc>
                <a:spcPct val="100000"/>
              </a:lnSpc>
              <a:spcBef>
                <a:spcPts val="1000"/>
              </a:spcBef>
              <a:spcAft>
                <a:spcPts val="0"/>
              </a:spcAft>
              <a:buClr>
                <a:srgbClr val="000000"/>
              </a:buClr>
              <a:buSzPts val="2500"/>
              <a:buFont typeface="Garamond"/>
              <a:buAutoNum type="arabicPeriod"/>
            </a:pPr>
            <a:r>
              <a:rPr lang="en-US" sz="2500">
                <a:solidFill>
                  <a:srgbClr val="000000"/>
                </a:solidFill>
                <a:latin typeface="Garamond"/>
                <a:ea typeface="Garamond"/>
                <a:cs typeface="Garamond"/>
                <a:sym typeface="Garamond"/>
              </a:rPr>
              <a:t>Human beings are made for intimate relationship with God and others.</a:t>
            </a:r>
            <a:endParaRPr sz="2500">
              <a:solidFill>
                <a:srgbClr val="000000"/>
              </a:solidFill>
              <a:latin typeface="Garamond"/>
              <a:ea typeface="Garamond"/>
              <a:cs typeface="Garamond"/>
              <a:sym typeface="Garamond"/>
            </a:endParaRPr>
          </a:p>
          <a:p>
            <a:pPr marL="457200" lvl="0" indent="-387350" algn="l" rtl="0">
              <a:lnSpc>
                <a:spcPct val="100000"/>
              </a:lnSpc>
              <a:spcBef>
                <a:spcPts val="0"/>
              </a:spcBef>
              <a:spcAft>
                <a:spcPts val="0"/>
              </a:spcAft>
              <a:buClr>
                <a:srgbClr val="000000"/>
              </a:buClr>
              <a:buSzPts val="2500"/>
              <a:buFont typeface="Garamond"/>
              <a:buAutoNum type="arabicPeriod"/>
            </a:pPr>
            <a:r>
              <a:rPr lang="en-US" sz="2500">
                <a:solidFill>
                  <a:srgbClr val="000000"/>
                </a:solidFill>
                <a:latin typeface="Garamond"/>
                <a:ea typeface="Garamond"/>
                <a:cs typeface="Garamond"/>
                <a:sym typeface="Garamond"/>
              </a:rPr>
              <a:t>There is a unity between body and soul.</a:t>
            </a:r>
            <a:endParaRPr sz="2500">
              <a:solidFill>
                <a:srgbClr val="000000"/>
              </a:solidFill>
              <a:latin typeface="Garamond"/>
              <a:ea typeface="Garamond"/>
              <a:cs typeface="Garamond"/>
              <a:sym typeface="Garamond"/>
            </a:endParaRPr>
          </a:p>
          <a:p>
            <a:pPr marL="457200" lvl="0" indent="-387350" algn="l" rtl="0">
              <a:lnSpc>
                <a:spcPct val="100000"/>
              </a:lnSpc>
              <a:spcBef>
                <a:spcPts val="0"/>
              </a:spcBef>
              <a:spcAft>
                <a:spcPts val="0"/>
              </a:spcAft>
              <a:buClr>
                <a:srgbClr val="000000"/>
              </a:buClr>
              <a:buSzPts val="2500"/>
              <a:buFont typeface="Garamond"/>
              <a:buAutoNum type="arabicPeriod"/>
            </a:pPr>
            <a:r>
              <a:rPr lang="en-US" sz="2500">
                <a:solidFill>
                  <a:srgbClr val="000000"/>
                </a:solidFill>
                <a:latin typeface="Garamond"/>
                <a:ea typeface="Garamond"/>
                <a:cs typeface="Garamond"/>
                <a:sym typeface="Garamond"/>
              </a:rPr>
              <a:t>Sexual intimacy represents a complete gift of self, both body and soul.</a:t>
            </a:r>
            <a:endParaRPr sz="2500">
              <a:solidFill>
                <a:srgbClr val="000000"/>
              </a:solidFill>
              <a:latin typeface="Garamond"/>
              <a:ea typeface="Garamond"/>
              <a:cs typeface="Garamond"/>
              <a:sym typeface="Garamond"/>
            </a:endParaRPr>
          </a:p>
        </p:txBody>
      </p:sp>
      <p:pic>
        <p:nvPicPr>
          <p:cNvPr id="283" name="Google Shape;283;g1365173a88c_0_166"/>
          <p:cNvPicPr preferRelativeResize="0"/>
          <p:nvPr/>
        </p:nvPicPr>
        <p:blipFill>
          <a:blip r:embed="rId3">
            <a:alphaModFix/>
          </a:blip>
          <a:stretch>
            <a:fillRect/>
          </a:stretch>
        </p:blipFill>
        <p:spPr>
          <a:xfrm>
            <a:off x="6407475" y="1670689"/>
            <a:ext cx="5506976" cy="4117325"/>
          </a:xfrm>
          <a:prstGeom prst="rect">
            <a:avLst/>
          </a:prstGeom>
          <a:noFill/>
          <a:ln>
            <a:noFill/>
          </a:ln>
        </p:spPr>
      </p:pic>
      <p:sp>
        <p:nvSpPr>
          <p:cNvPr id="284" name="Google Shape;284;g1365173a88c_0_166"/>
          <p:cNvSpPr txBox="1">
            <a:spLocks noGrp="1"/>
          </p:cNvSpPr>
          <p:nvPr>
            <p:ph type="title"/>
          </p:nvPr>
        </p:nvSpPr>
        <p:spPr>
          <a:xfrm>
            <a:off x="839803" y="457200"/>
            <a:ext cx="5039700" cy="1600200"/>
          </a:xfrm>
          <a:prstGeom prst="rect">
            <a:avLst/>
          </a:prstGeom>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r>
              <a:rPr lang="en-US" sz="3400">
                <a:latin typeface="Garamond"/>
                <a:ea typeface="Garamond"/>
                <a:cs typeface="Garamond"/>
                <a:sym typeface="Garamond"/>
              </a:rPr>
              <a:t>Top 3 Takeaways of Catholic Anthropology</a:t>
            </a:r>
            <a:endParaRPr sz="3400">
              <a:latin typeface="Garamond"/>
              <a:ea typeface="Garamond"/>
              <a:cs typeface="Garamond"/>
              <a:sym typeface="Garamon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11c4176a9c2_0_6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Garamond"/>
                <a:ea typeface="Garamond"/>
                <a:cs typeface="Garamond"/>
                <a:sym typeface="Garamond"/>
              </a:rPr>
              <a:t>Made for Love</a:t>
            </a:r>
            <a:endParaRPr>
              <a:latin typeface="Garamond"/>
              <a:ea typeface="Garamond"/>
              <a:cs typeface="Garamond"/>
              <a:sym typeface="Garamond"/>
            </a:endParaRPr>
          </a:p>
        </p:txBody>
      </p:sp>
      <p:sp>
        <p:nvSpPr>
          <p:cNvPr id="291" name="Google Shape;291;g11c4176a9c2_0_61"/>
          <p:cNvSpPr txBox="1">
            <a:spLocks noGrp="1"/>
          </p:cNvSpPr>
          <p:nvPr>
            <p:ph type="body" idx="1"/>
          </p:nvPr>
        </p:nvSpPr>
        <p:spPr>
          <a:xfrm>
            <a:off x="838200" y="1825625"/>
            <a:ext cx="10515600" cy="4517400"/>
          </a:xfrm>
          <a:prstGeom prst="rect">
            <a:avLst/>
          </a:prstGeom>
        </p:spPr>
        <p:txBody>
          <a:bodyPr spcFirstLastPara="1" wrap="square" lIns="91425" tIns="45700" rIns="91425" bIns="45700" anchor="t" anchorCtr="0">
            <a:normAutofit fontScale="92500" lnSpcReduction="20000"/>
          </a:bodyPr>
          <a:lstStyle/>
          <a:p>
            <a:pPr marL="0" lvl="0" indent="0" algn="l" rtl="0">
              <a:lnSpc>
                <a:spcPct val="115000"/>
              </a:lnSpc>
              <a:spcBef>
                <a:spcPts val="1000"/>
              </a:spcBef>
              <a:spcAft>
                <a:spcPts val="0"/>
              </a:spcAft>
              <a:buNone/>
            </a:pPr>
            <a:r>
              <a:rPr lang="en-US" sz="2700">
                <a:solidFill>
                  <a:srgbClr val="000000"/>
                </a:solidFill>
                <a:latin typeface="Garamond"/>
                <a:ea typeface="Garamond"/>
                <a:cs typeface="Garamond"/>
                <a:sym typeface="Garamond"/>
              </a:rPr>
              <a:t>The LORD God said: It is not good for the man to be alone. I will make a helper suited to him…The man gave names to all the tame animals, all the birds of the air, and all the wild animals; but none proved to be a helper suited to the man. So the LORD God cast a deep sleep on the man, and while he was asleep, he took out one of his ribs and closed up its place with flesh. The LORD God then built the rib that he had taken from the man into a woman. When he brought her to the man, the man said: “</a:t>
            </a:r>
            <a:r>
              <a:rPr lang="en-US" sz="2700" b="1">
                <a:solidFill>
                  <a:srgbClr val="000000"/>
                </a:solidFill>
                <a:latin typeface="Garamond"/>
                <a:ea typeface="Garamond"/>
                <a:cs typeface="Garamond"/>
                <a:sym typeface="Garamond"/>
              </a:rPr>
              <a:t>This one, at last, is bone of my bones and flesh of my flesh</a:t>
            </a:r>
            <a:r>
              <a:rPr lang="en-US" sz="2700">
                <a:solidFill>
                  <a:srgbClr val="000000"/>
                </a:solidFill>
                <a:latin typeface="Garamond"/>
                <a:ea typeface="Garamond"/>
                <a:cs typeface="Garamond"/>
                <a:sym typeface="Garamond"/>
              </a:rPr>
              <a:t>; This one shall be called ‘woman,’for out of man this one has been taken.” That is why a man leaves his father and mother and clings to his wife, and the two of them become one body. The man and his wife were both naked, yet they felt no shame. (Gen. 2:18-25).</a:t>
            </a:r>
            <a:endParaRPr sz="2700">
              <a:solidFill>
                <a:srgbClr val="00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g11c4176a9c2_0_69"/>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Garamond"/>
                <a:ea typeface="Garamond"/>
                <a:cs typeface="Garamond"/>
                <a:sym typeface="Garamond"/>
              </a:rPr>
              <a:t>Made for Love</a:t>
            </a:r>
            <a:endParaRPr>
              <a:latin typeface="Garamond"/>
              <a:ea typeface="Garamond"/>
              <a:cs typeface="Garamond"/>
              <a:sym typeface="Garamond"/>
            </a:endParaRPr>
          </a:p>
        </p:txBody>
      </p:sp>
      <p:sp>
        <p:nvSpPr>
          <p:cNvPr id="298" name="Google Shape;298;g11c4176a9c2_0_69"/>
          <p:cNvSpPr txBox="1">
            <a:spLocks noGrp="1"/>
          </p:cNvSpPr>
          <p:nvPr>
            <p:ph type="body" idx="1"/>
          </p:nvPr>
        </p:nvSpPr>
        <p:spPr>
          <a:xfrm>
            <a:off x="838200" y="1825625"/>
            <a:ext cx="6405300" cy="4351200"/>
          </a:xfrm>
          <a:prstGeom prst="rect">
            <a:avLst/>
          </a:prstGeom>
        </p:spPr>
        <p:txBody>
          <a:bodyPr spcFirstLastPara="1" wrap="square" lIns="91425" tIns="45700" rIns="91425" bIns="45700" anchor="t" anchorCtr="0">
            <a:normAutofit lnSpcReduction="10000"/>
          </a:bodyPr>
          <a:lstStyle/>
          <a:p>
            <a:pPr marL="457200" lvl="0" indent="-406400" algn="l" rtl="0">
              <a:lnSpc>
                <a:spcPct val="100000"/>
              </a:lnSpc>
              <a:spcBef>
                <a:spcPts val="1000"/>
              </a:spcBef>
              <a:spcAft>
                <a:spcPts val="0"/>
              </a:spcAft>
              <a:buClr>
                <a:srgbClr val="000000"/>
              </a:buClr>
              <a:buSzPts val="2800"/>
              <a:buFont typeface="Garamond"/>
              <a:buChar char="●"/>
            </a:pPr>
            <a:r>
              <a:rPr lang="en-US">
                <a:solidFill>
                  <a:srgbClr val="000000"/>
                </a:solidFill>
                <a:latin typeface="Garamond"/>
                <a:ea typeface="Garamond"/>
                <a:cs typeface="Garamond"/>
                <a:sym typeface="Garamond"/>
              </a:rPr>
              <a:t>Adam and Eve are designed to receive one another as gifts </a:t>
            </a:r>
            <a:endParaRPr>
              <a:solidFill>
                <a:srgbClr val="000000"/>
              </a:solidFill>
              <a:latin typeface="Garamond"/>
              <a:ea typeface="Garamond"/>
              <a:cs typeface="Garamond"/>
              <a:sym typeface="Garamond"/>
            </a:endParaRPr>
          </a:p>
          <a:p>
            <a:pPr marL="914400" lvl="1" indent="-381000" algn="l" rtl="0">
              <a:lnSpc>
                <a:spcPct val="100000"/>
              </a:lnSpc>
              <a:spcBef>
                <a:spcPts val="0"/>
              </a:spcBef>
              <a:spcAft>
                <a:spcPts val="0"/>
              </a:spcAft>
              <a:buClr>
                <a:srgbClr val="000000"/>
              </a:buClr>
              <a:buSzPts val="2400"/>
              <a:buFont typeface="Garamond"/>
              <a:buChar char="○"/>
            </a:pPr>
            <a:r>
              <a:rPr lang="en-US">
                <a:solidFill>
                  <a:srgbClr val="000000"/>
                </a:solidFill>
                <a:latin typeface="Garamond"/>
                <a:ea typeface="Garamond"/>
                <a:cs typeface="Garamond"/>
                <a:sym typeface="Garamond"/>
              </a:rPr>
              <a:t>They do not just receive one another’s bodies, but they receive one another as whole persons, both body and soul. </a:t>
            </a:r>
            <a:endParaRPr>
              <a:solidFill>
                <a:srgbClr val="000000"/>
              </a:solidFill>
              <a:latin typeface="Garamond"/>
              <a:ea typeface="Garamond"/>
              <a:cs typeface="Garamond"/>
              <a:sym typeface="Garamond"/>
            </a:endParaRPr>
          </a:p>
          <a:p>
            <a:pPr marL="0" lvl="0" indent="0" algn="l" rtl="0">
              <a:lnSpc>
                <a:spcPct val="100000"/>
              </a:lnSpc>
              <a:spcBef>
                <a:spcPts val="1000"/>
              </a:spcBef>
              <a:spcAft>
                <a:spcPts val="0"/>
              </a:spcAft>
              <a:buNone/>
            </a:pPr>
            <a:endParaRPr>
              <a:solidFill>
                <a:srgbClr val="000000"/>
              </a:solidFill>
              <a:latin typeface="Garamond"/>
              <a:ea typeface="Garamond"/>
              <a:cs typeface="Garamond"/>
              <a:sym typeface="Garamond"/>
            </a:endParaRPr>
          </a:p>
          <a:p>
            <a:pPr marL="457200" lvl="0" indent="-406400" algn="l" rtl="0">
              <a:lnSpc>
                <a:spcPct val="100000"/>
              </a:lnSpc>
              <a:spcBef>
                <a:spcPts val="1000"/>
              </a:spcBef>
              <a:spcAft>
                <a:spcPts val="0"/>
              </a:spcAft>
              <a:buClr>
                <a:srgbClr val="000000"/>
              </a:buClr>
              <a:buSzPts val="2800"/>
              <a:buFont typeface="Garamond"/>
              <a:buChar char="●"/>
            </a:pPr>
            <a:r>
              <a:rPr lang="en-US">
                <a:solidFill>
                  <a:srgbClr val="000000"/>
                </a:solidFill>
                <a:latin typeface="Garamond"/>
                <a:ea typeface="Garamond"/>
                <a:cs typeface="Garamond"/>
                <a:sym typeface="Garamond"/>
              </a:rPr>
              <a:t>This shows that authentic love is to will the good of the whole person, both body and soul. This is the kind of love we are made for.</a:t>
            </a:r>
            <a:endParaRPr>
              <a:solidFill>
                <a:srgbClr val="000000"/>
              </a:solidFill>
              <a:latin typeface="Garamond"/>
              <a:ea typeface="Garamond"/>
              <a:cs typeface="Garamond"/>
              <a:sym typeface="Garamond"/>
            </a:endParaRPr>
          </a:p>
        </p:txBody>
      </p:sp>
      <p:pic>
        <p:nvPicPr>
          <p:cNvPr id="299" name="Google Shape;299;g11c4176a9c2_0_69"/>
          <p:cNvPicPr preferRelativeResize="0"/>
          <p:nvPr/>
        </p:nvPicPr>
        <p:blipFill rotWithShape="1">
          <a:blip r:embed="rId3">
            <a:alphaModFix/>
          </a:blip>
          <a:srcRect r="17204"/>
          <a:stretch/>
        </p:blipFill>
        <p:spPr>
          <a:xfrm>
            <a:off x="7243500" y="1852703"/>
            <a:ext cx="4718474" cy="38690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g12ad836fa0d_0_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Garamond"/>
                <a:ea typeface="Garamond"/>
                <a:cs typeface="Garamond"/>
                <a:sym typeface="Garamond"/>
              </a:rPr>
              <a:t>Embodied Love</a:t>
            </a:r>
            <a:endParaRPr>
              <a:latin typeface="Garamond"/>
              <a:ea typeface="Garamond"/>
              <a:cs typeface="Garamond"/>
              <a:sym typeface="Garamond"/>
            </a:endParaRPr>
          </a:p>
        </p:txBody>
      </p:sp>
      <p:sp>
        <p:nvSpPr>
          <p:cNvPr id="306" name="Google Shape;306;g12ad836fa0d_0_1"/>
          <p:cNvSpPr txBox="1">
            <a:spLocks noGrp="1"/>
          </p:cNvSpPr>
          <p:nvPr>
            <p:ph type="body" idx="1"/>
          </p:nvPr>
        </p:nvSpPr>
        <p:spPr>
          <a:xfrm>
            <a:off x="838200" y="1493975"/>
            <a:ext cx="10515600" cy="4683000"/>
          </a:xfrm>
          <a:prstGeom prst="rect">
            <a:avLst/>
          </a:prstGeom>
        </p:spPr>
        <p:txBody>
          <a:bodyPr spcFirstLastPara="1" wrap="square" lIns="91425" tIns="45700" rIns="91425" bIns="45700" anchor="t" anchorCtr="0">
            <a:normAutofit lnSpcReduction="10000"/>
          </a:bodyPr>
          <a:lstStyle/>
          <a:p>
            <a:pPr marL="0" lvl="0" indent="0" algn="l" rtl="0">
              <a:lnSpc>
                <a:spcPct val="100000"/>
              </a:lnSpc>
              <a:spcBef>
                <a:spcPts val="1000"/>
              </a:spcBef>
              <a:spcAft>
                <a:spcPts val="0"/>
              </a:spcAft>
              <a:buNone/>
            </a:pPr>
            <a:r>
              <a:rPr lang="en-US">
                <a:solidFill>
                  <a:srgbClr val="000000"/>
                </a:solidFill>
                <a:latin typeface="Garamond"/>
                <a:ea typeface="Garamond"/>
                <a:cs typeface="Garamond"/>
                <a:sym typeface="Garamond"/>
              </a:rPr>
              <a:t>Since there is a unity between the soul and body, our intentions should match the meaning conveyed by our bodily gestures.</a:t>
            </a:r>
            <a:endParaRPr>
              <a:solidFill>
                <a:srgbClr val="000000"/>
              </a:solidFill>
              <a:latin typeface="Garamond"/>
              <a:ea typeface="Garamond"/>
              <a:cs typeface="Garamond"/>
              <a:sym typeface="Garamond"/>
            </a:endParaRPr>
          </a:p>
          <a:p>
            <a:pPr marL="914400" lvl="0" indent="-381000" algn="l" rtl="0">
              <a:lnSpc>
                <a:spcPct val="100000"/>
              </a:lnSpc>
              <a:spcBef>
                <a:spcPts val="1000"/>
              </a:spcBef>
              <a:spcAft>
                <a:spcPts val="0"/>
              </a:spcAft>
              <a:buClr>
                <a:srgbClr val="000000"/>
              </a:buClr>
              <a:buSzPts val="2400"/>
              <a:buChar char="●"/>
            </a:pPr>
            <a:r>
              <a:rPr lang="en-US" sz="2400">
                <a:solidFill>
                  <a:srgbClr val="000000"/>
                </a:solidFill>
                <a:latin typeface="Garamond"/>
                <a:ea typeface="Garamond"/>
                <a:cs typeface="Garamond"/>
                <a:sym typeface="Garamond"/>
              </a:rPr>
              <a:t>As a physical gesture, sexual intercourse carries a particular </a:t>
            </a:r>
            <a:r>
              <a:rPr lang="en-US" sz="2400" b="1">
                <a:solidFill>
                  <a:srgbClr val="000000"/>
                </a:solidFill>
                <a:latin typeface="Garamond"/>
                <a:ea typeface="Garamond"/>
                <a:cs typeface="Garamond"/>
                <a:sym typeface="Garamond"/>
              </a:rPr>
              <a:t>meaning</a:t>
            </a:r>
            <a:r>
              <a:rPr lang="en-US" sz="2400">
                <a:solidFill>
                  <a:srgbClr val="000000"/>
                </a:solidFill>
                <a:latin typeface="Garamond"/>
                <a:ea typeface="Garamond"/>
                <a:cs typeface="Garamond"/>
                <a:sym typeface="Garamond"/>
              </a:rPr>
              <a:t>: it bonds a couple and has the potential to bring about new life.</a:t>
            </a:r>
            <a:endParaRPr sz="2400">
              <a:solidFill>
                <a:srgbClr val="000000"/>
              </a:solidFill>
              <a:latin typeface="Garamond"/>
              <a:ea typeface="Garamond"/>
              <a:cs typeface="Garamond"/>
              <a:sym typeface="Garamond"/>
            </a:endParaRPr>
          </a:p>
          <a:p>
            <a:pPr marL="0" lvl="0" indent="0" algn="l" rtl="0">
              <a:lnSpc>
                <a:spcPct val="100000"/>
              </a:lnSpc>
              <a:spcBef>
                <a:spcPts val="1000"/>
              </a:spcBef>
              <a:spcAft>
                <a:spcPts val="0"/>
              </a:spcAft>
              <a:buNone/>
            </a:pPr>
            <a:endParaRPr sz="2400">
              <a:solidFill>
                <a:srgbClr val="000000"/>
              </a:solidFill>
              <a:latin typeface="Garamond"/>
              <a:ea typeface="Garamond"/>
              <a:cs typeface="Garamond"/>
              <a:sym typeface="Garamond"/>
            </a:endParaRPr>
          </a:p>
          <a:p>
            <a:pPr marL="914400" lvl="0" indent="-381000" algn="l" rtl="0">
              <a:lnSpc>
                <a:spcPct val="100000"/>
              </a:lnSpc>
              <a:spcBef>
                <a:spcPts val="1000"/>
              </a:spcBef>
              <a:spcAft>
                <a:spcPts val="0"/>
              </a:spcAft>
              <a:buClr>
                <a:srgbClr val="000000"/>
              </a:buClr>
              <a:buSzPts val="2400"/>
              <a:buChar char="●"/>
            </a:pPr>
            <a:r>
              <a:rPr lang="en-US" sz="2400">
                <a:solidFill>
                  <a:srgbClr val="000000"/>
                </a:solidFill>
                <a:latin typeface="Garamond"/>
                <a:ea typeface="Garamond"/>
                <a:cs typeface="Garamond"/>
                <a:sym typeface="Garamond"/>
              </a:rPr>
              <a:t>In marriage, a husband and wife declare their </a:t>
            </a:r>
            <a:r>
              <a:rPr lang="en-US" sz="2400" b="1">
                <a:solidFill>
                  <a:srgbClr val="000000"/>
                </a:solidFill>
                <a:latin typeface="Garamond"/>
                <a:ea typeface="Garamond"/>
                <a:cs typeface="Garamond"/>
                <a:sym typeface="Garamond"/>
              </a:rPr>
              <a:t>intention</a:t>
            </a:r>
            <a:r>
              <a:rPr lang="en-US" sz="2400">
                <a:solidFill>
                  <a:srgbClr val="000000"/>
                </a:solidFill>
                <a:latin typeface="Garamond"/>
                <a:ea typeface="Garamond"/>
                <a:cs typeface="Garamond"/>
                <a:sym typeface="Garamond"/>
              </a:rPr>
              <a:t> to be faithful to one another and welcome children into their lives. </a:t>
            </a:r>
            <a:endParaRPr sz="2400">
              <a:solidFill>
                <a:srgbClr val="000000"/>
              </a:solidFill>
              <a:latin typeface="Garamond"/>
              <a:ea typeface="Garamond"/>
              <a:cs typeface="Garamond"/>
              <a:sym typeface="Garamond"/>
            </a:endParaRPr>
          </a:p>
          <a:p>
            <a:pPr marL="0" lvl="0" indent="0" algn="l" rtl="0">
              <a:lnSpc>
                <a:spcPct val="100000"/>
              </a:lnSpc>
              <a:spcBef>
                <a:spcPts val="1000"/>
              </a:spcBef>
              <a:spcAft>
                <a:spcPts val="0"/>
              </a:spcAft>
              <a:buNone/>
            </a:pPr>
            <a:endParaRPr sz="2400">
              <a:solidFill>
                <a:srgbClr val="000000"/>
              </a:solidFill>
              <a:latin typeface="Garamond"/>
              <a:ea typeface="Garamond"/>
              <a:cs typeface="Garamond"/>
              <a:sym typeface="Garamond"/>
            </a:endParaRPr>
          </a:p>
          <a:p>
            <a:pPr marL="914400" lvl="0" indent="-381000" algn="l" rtl="0">
              <a:lnSpc>
                <a:spcPct val="100000"/>
              </a:lnSpc>
              <a:spcBef>
                <a:spcPts val="1000"/>
              </a:spcBef>
              <a:spcAft>
                <a:spcPts val="0"/>
              </a:spcAft>
              <a:buClr>
                <a:srgbClr val="000000"/>
              </a:buClr>
              <a:buSzPts val="2400"/>
              <a:buChar char="●"/>
            </a:pPr>
            <a:r>
              <a:rPr lang="en-US" sz="2400">
                <a:solidFill>
                  <a:srgbClr val="000000"/>
                </a:solidFill>
                <a:latin typeface="Garamond"/>
                <a:ea typeface="Garamond"/>
                <a:cs typeface="Garamond"/>
                <a:sym typeface="Garamond"/>
              </a:rPr>
              <a:t>For a married couple engaging in sexual intercourse, the </a:t>
            </a:r>
            <a:r>
              <a:rPr lang="en-US" sz="2400" b="1">
                <a:solidFill>
                  <a:srgbClr val="000000"/>
                </a:solidFill>
                <a:latin typeface="Garamond"/>
                <a:ea typeface="Garamond"/>
                <a:cs typeface="Garamond"/>
                <a:sym typeface="Garamond"/>
              </a:rPr>
              <a:t>meaning </a:t>
            </a:r>
            <a:r>
              <a:rPr lang="en-US" sz="2400">
                <a:solidFill>
                  <a:srgbClr val="000000"/>
                </a:solidFill>
                <a:latin typeface="Garamond"/>
                <a:ea typeface="Garamond"/>
                <a:cs typeface="Garamond"/>
                <a:sym typeface="Garamond"/>
              </a:rPr>
              <a:t>conveyed through their action matches their </a:t>
            </a:r>
            <a:r>
              <a:rPr lang="en-US" sz="2400" b="1">
                <a:solidFill>
                  <a:srgbClr val="000000"/>
                </a:solidFill>
                <a:latin typeface="Garamond"/>
                <a:ea typeface="Garamond"/>
                <a:cs typeface="Garamond"/>
                <a:sym typeface="Garamond"/>
              </a:rPr>
              <a:t>intentions</a:t>
            </a:r>
            <a:r>
              <a:rPr lang="en-US" sz="2400">
                <a:solidFill>
                  <a:srgbClr val="000000"/>
                </a:solidFill>
                <a:latin typeface="Garamond"/>
                <a:ea typeface="Garamond"/>
                <a:cs typeface="Garamond"/>
                <a:sym typeface="Garamond"/>
              </a:rPr>
              <a:t>. They are “telling the truth” through the language of the body.</a:t>
            </a:r>
            <a:endParaRPr sz="2400">
              <a:solidFill>
                <a:srgbClr val="000000"/>
              </a:solidFill>
              <a:latin typeface="Garamond"/>
              <a:ea typeface="Garamond"/>
              <a:cs typeface="Garamond"/>
              <a:sym typeface="Garamond"/>
            </a:endParaRPr>
          </a:p>
        </p:txBody>
      </p:sp>
      <p:sp>
        <p:nvSpPr>
          <p:cNvPr id="307" name="Google Shape;307;g12ad836fa0d_0_1"/>
          <p:cNvSpPr/>
          <p:nvPr/>
        </p:nvSpPr>
        <p:spPr>
          <a:xfrm>
            <a:off x="1110775" y="2501585"/>
            <a:ext cx="10476000" cy="3555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257cf74fded_0_1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Garamond"/>
                <a:ea typeface="Garamond"/>
                <a:cs typeface="Garamond"/>
                <a:sym typeface="Garamond"/>
              </a:rPr>
              <a:t>Embodied Love</a:t>
            </a:r>
            <a:endParaRPr>
              <a:latin typeface="Garamond"/>
              <a:ea typeface="Garamond"/>
              <a:cs typeface="Garamond"/>
              <a:sym typeface="Garamond"/>
            </a:endParaRPr>
          </a:p>
        </p:txBody>
      </p:sp>
      <p:sp>
        <p:nvSpPr>
          <p:cNvPr id="314" name="Google Shape;314;g257cf74fded_0_13"/>
          <p:cNvSpPr txBox="1">
            <a:spLocks noGrp="1"/>
          </p:cNvSpPr>
          <p:nvPr>
            <p:ph type="body" idx="1"/>
          </p:nvPr>
        </p:nvSpPr>
        <p:spPr>
          <a:xfrm>
            <a:off x="838200" y="1493975"/>
            <a:ext cx="10515600" cy="4683000"/>
          </a:xfrm>
          <a:prstGeom prst="rect">
            <a:avLst/>
          </a:prstGeom>
        </p:spPr>
        <p:txBody>
          <a:bodyPr spcFirstLastPara="1" wrap="square" lIns="91425" tIns="45700" rIns="91425" bIns="45700" anchor="t" anchorCtr="0">
            <a:normAutofit lnSpcReduction="10000"/>
          </a:bodyPr>
          <a:lstStyle/>
          <a:p>
            <a:pPr marL="0" lvl="0" indent="0" algn="l" rtl="0">
              <a:lnSpc>
                <a:spcPct val="100000"/>
              </a:lnSpc>
              <a:spcBef>
                <a:spcPts val="1000"/>
              </a:spcBef>
              <a:spcAft>
                <a:spcPts val="0"/>
              </a:spcAft>
              <a:buNone/>
            </a:pPr>
            <a:r>
              <a:rPr lang="en-US">
                <a:solidFill>
                  <a:srgbClr val="000000"/>
                </a:solidFill>
                <a:latin typeface="Garamond"/>
                <a:ea typeface="Garamond"/>
                <a:cs typeface="Garamond"/>
                <a:sym typeface="Garamond"/>
              </a:rPr>
              <a:t>Since there is a unity between the soul and body, our intentions should match the meaning conveyed by our bodily gestures.</a:t>
            </a:r>
            <a:endParaRPr>
              <a:solidFill>
                <a:srgbClr val="000000"/>
              </a:solidFill>
              <a:latin typeface="Garamond"/>
              <a:ea typeface="Garamond"/>
              <a:cs typeface="Garamond"/>
              <a:sym typeface="Garamond"/>
            </a:endParaRPr>
          </a:p>
          <a:p>
            <a:pPr marL="914400" lvl="0" indent="-381000" algn="l" rtl="0">
              <a:lnSpc>
                <a:spcPct val="100000"/>
              </a:lnSpc>
              <a:spcBef>
                <a:spcPts val="1000"/>
              </a:spcBef>
              <a:spcAft>
                <a:spcPts val="0"/>
              </a:spcAft>
              <a:buClr>
                <a:srgbClr val="000000"/>
              </a:buClr>
              <a:buSzPts val="2400"/>
              <a:buChar char="●"/>
            </a:pPr>
            <a:r>
              <a:rPr lang="en-US" sz="2400">
                <a:solidFill>
                  <a:srgbClr val="000000"/>
                </a:solidFill>
                <a:latin typeface="Garamond"/>
                <a:ea typeface="Garamond"/>
                <a:cs typeface="Garamond"/>
                <a:sym typeface="Garamond"/>
              </a:rPr>
              <a:t>As a physical gesture, sexual intercourse carries a particular </a:t>
            </a:r>
            <a:r>
              <a:rPr lang="en-US" sz="2400" b="1">
                <a:solidFill>
                  <a:srgbClr val="000000"/>
                </a:solidFill>
                <a:latin typeface="Garamond"/>
                <a:ea typeface="Garamond"/>
                <a:cs typeface="Garamond"/>
                <a:sym typeface="Garamond"/>
              </a:rPr>
              <a:t>meaning</a:t>
            </a:r>
            <a:r>
              <a:rPr lang="en-US" sz="2400">
                <a:solidFill>
                  <a:srgbClr val="000000"/>
                </a:solidFill>
                <a:latin typeface="Garamond"/>
                <a:ea typeface="Garamond"/>
                <a:cs typeface="Garamond"/>
                <a:sym typeface="Garamond"/>
              </a:rPr>
              <a:t>: it bonds a couple and has the potential to bring about new life.</a:t>
            </a:r>
            <a:endParaRPr sz="2400">
              <a:solidFill>
                <a:srgbClr val="000000"/>
              </a:solidFill>
              <a:latin typeface="Garamond"/>
              <a:ea typeface="Garamond"/>
              <a:cs typeface="Garamond"/>
              <a:sym typeface="Garamond"/>
            </a:endParaRPr>
          </a:p>
          <a:p>
            <a:pPr marL="0" lvl="0" indent="0" algn="l" rtl="0">
              <a:lnSpc>
                <a:spcPct val="100000"/>
              </a:lnSpc>
              <a:spcBef>
                <a:spcPts val="1000"/>
              </a:spcBef>
              <a:spcAft>
                <a:spcPts val="0"/>
              </a:spcAft>
              <a:buNone/>
            </a:pPr>
            <a:endParaRPr sz="2400">
              <a:solidFill>
                <a:srgbClr val="000000"/>
              </a:solidFill>
              <a:latin typeface="Garamond"/>
              <a:ea typeface="Garamond"/>
              <a:cs typeface="Garamond"/>
              <a:sym typeface="Garamond"/>
            </a:endParaRPr>
          </a:p>
          <a:p>
            <a:pPr marL="914400" lvl="0" indent="-381000" algn="l" rtl="0">
              <a:lnSpc>
                <a:spcPct val="100000"/>
              </a:lnSpc>
              <a:spcBef>
                <a:spcPts val="1000"/>
              </a:spcBef>
              <a:spcAft>
                <a:spcPts val="0"/>
              </a:spcAft>
              <a:buClr>
                <a:srgbClr val="000000"/>
              </a:buClr>
              <a:buSzPts val="2400"/>
              <a:buChar char="●"/>
            </a:pPr>
            <a:r>
              <a:rPr lang="en-US" sz="2400">
                <a:solidFill>
                  <a:srgbClr val="000000"/>
                </a:solidFill>
                <a:latin typeface="Garamond"/>
                <a:ea typeface="Garamond"/>
                <a:cs typeface="Garamond"/>
                <a:sym typeface="Garamond"/>
              </a:rPr>
              <a:t>In marriage, a husband and wife declare their </a:t>
            </a:r>
            <a:r>
              <a:rPr lang="en-US" sz="2400" b="1">
                <a:solidFill>
                  <a:srgbClr val="000000"/>
                </a:solidFill>
                <a:latin typeface="Garamond"/>
                <a:ea typeface="Garamond"/>
                <a:cs typeface="Garamond"/>
                <a:sym typeface="Garamond"/>
              </a:rPr>
              <a:t>intention</a:t>
            </a:r>
            <a:r>
              <a:rPr lang="en-US" sz="2400">
                <a:solidFill>
                  <a:srgbClr val="000000"/>
                </a:solidFill>
                <a:latin typeface="Garamond"/>
                <a:ea typeface="Garamond"/>
                <a:cs typeface="Garamond"/>
                <a:sym typeface="Garamond"/>
              </a:rPr>
              <a:t> to be faithful to one another and welcome children into their lives. </a:t>
            </a:r>
            <a:endParaRPr sz="2400">
              <a:solidFill>
                <a:srgbClr val="000000"/>
              </a:solidFill>
              <a:latin typeface="Garamond"/>
              <a:ea typeface="Garamond"/>
              <a:cs typeface="Garamond"/>
              <a:sym typeface="Garamond"/>
            </a:endParaRPr>
          </a:p>
          <a:p>
            <a:pPr marL="0" lvl="0" indent="0" algn="l" rtl="0">
              <a:lnSpc>
                <a:spcPct val="100000"/>
              </a:lnSpc>
              <a:spcBef>
                <a:spcPts val="1000"/>
              </a:spcBef>
              <a:spcAft>
                <a:spcPts val="0"/>
              </a:spcAft>
              <a:buNone/>
            </a:pPr>
            <a:endParaRPr sz="2400">
              <a:solidFill>
                <a:srgbClr val="000000"/>
              </a:solidFill>
              <a:latin typeface="Garamond"/>
              <a:ea typeface="Garamond"/>
              <a:cs typeface="Garamond"/>
              <a:sym typeface="Garamond"/>
            </a:endParaRPr>
          </a:p>
          <a:p>
            <a:pPr marL="914400" lvl="0" indent="-381000" algn="l" rtl="0">
              <a:lnSpc>
                <a:spcPct val="100000"/>
              </a:lnSpc>
              <a:spcBef>
                <a:spcPts val="1000"/>
              </a:spcBef>
              <a:spcAft>
                <a:spcPts val="0"/>
              </a:spcAft>
              <a:buClr>
                <a:srgbClr val="000000"/>
              </a:buClr>
              <a:buSzPts val="2400"/>
              <a:buChar char="●"/>
            </a:pPr>
            <a:r>
              <a:rPr lang="en-US" sz="2400">
                <a:solidFill>
                  <a:srgbClr val="000000"/>
                </a:solidFill>
                <a:latin typeface="Garamond"/>
                <a:ea typeface="Garamond"/>
                <a:cs typeface="Garamond"/>
                <a:sym typeface="Garamond"/>
              </a:rPr>
              <a:t>For a married couple engaging in sexual intercourse, the </a:t>
            </a:r>
            <a:r>
              <a:rPr lang="en-US" sz="2400" b="1">
                <a:solidFill>
                  <a:srgbClr val="000000"/>
                </a:solidFill>
                <a:latin typeface="Garamond"/>
                <a:ea typeface="Garamond"/>
                <a:cs typeface="Garamond"/>
                <a:sym typeface="Garamond"/>
              </a:rPr>
              <a:t>meaning </a:t>
            </a:r>
            <a:r>
              <a:rPr lang="en-US" sz="2400">
                <a:solidFill>
                  <a:srgbClr val="000000"/>
                </a:solidFill>
                <a:latin typeface="Garamond"/>
                <a:ea typeface="Garamond"/>
                <a:cs typeface="Garamond"/>
                <a:sym typeface="Garamond"/>
              </a:rPr>
              <a:t>conveyed through their action matches their </a:t>
            </a:r>
            <a:r>
              <a:rPr lang="en-US" sz="2400" b="1">
                <a:solidFill>
                  <a:srgbClr val="000000"/>
                </a:solidFill>
                <a:latin typeface="Garamond"/>
                <a:ea typeface="Garamond"/>
                <a:cs typeface="Garamond"/>
                <a:sym typeface="Garamond"/>
              </a:rPr>
              <a:t>intentions</a:t>
            </a:r>
            <a:r>
              <a:rPr lang="en-US" sz="2400">
                <a:solidFill>
                  <a:srgbClr val="000000"/>
                </a:solidFill>
                <a:latin typeface="Garamond"/>
                <a:ea typeface="Garamond"/>
                <a:cs typeface="Garamond"/>
                <a:sym typeface="Garamond"/>
              </a:rPr>
              <a:t>. They are “telling the truth” through the language of the body.</a:t>
            </a:r>
            <a:endParaRPr sz="2400">
              <a:solidFill>
                <a:srgbClr val="000000"/>
              </a:solidFill>
              <a:latin typeface="Garamond"/>
              <a:ea typeface="Garamond"/>
              <a:cs typeface="Garamond"/>
              <a:sym typeface="Garamond"/>
            </a:endParaRPr>
          </a:p>
        </p:txBody>
      </p:sp>
      <p:sp>
        <p:nvSpPr>
          <p:cNvPr id="315" name="Google Shape;315;g257cf74fded_0_13"/>
          <p:cNvSpPr/>
          <p:nvPr/>
        </p:nvSpPr>
        <p:spPr>
          <a:xfrm>
            <a:off x="1110775" y="3409158"/>
            <a:ext cx="10476000" cy="2634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g257cf74fded_0_2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Garamond"/>
                <a:ea typeface="Garamond"/>
                <a:cs typeface="Garamond"/>
                <a:sym typeface="Garamond"/>
              </a:rPr>
              <a:t>Embodied Love</a:t>
            </a:r>
            <a:endParaRPr>
              <a:latin typeface="Garamond"/>
              <a:ea typeface="Garamond"/>
              <a:cs typeface="Garamond"/>
              <a:sym typeface="Garamond"/>
            </a:endParaRPr>
          </a:p>
        </p:txBody>
      </p:sp>
      <p:sp>
        <p:nvSpPr>
          <p:cNvPr id="322" name="Google Shape;322;g257cf74fded_0_20"/>
          <p:cNvSpPr txBox="1">
            <a:spLocks noGrp="1"/>
          </p:cNvSpPr>
          <p:nvPr>
            <p:ph type="body" idx="1"/>
          </p:nvPr>
        </p:nvSpPr>
        <p:spPr>
          <a:xfrm>
            <a:off x="838200" y="1493975"/>
            <a:ext cx="10515600" cy="4683000"/>
          </a:xfrm>
          <a:prstGeom prst="rect">
            <a:avLst/>
          </a:prstGeom>
        </p:spPr>
        <p:txBody>
          <a:bodyPr spcFirstLastPara="1" wrap="square" lIns="91425" tIns="45700" rIns="91425" bIns="45700" anchor="t" anchorCtr="0">
            <a:normAutofit lnSpcReduction="10000"/>
          </a:bodyPr>
          <a:lstStyle/>
          <a:p>
            <a:pPr marL="0" lvl="0" indent="0" algn="l" rtl="0">
              <a:lnSpc>
                <a:spcPct val="100000"/>
              </a:lnSpc>
              <a:spcBef>
                <a:spcPts val="1000"/>
              </a:spcBef>
              <a:spcAft>
                <a:spcPts val="0"/>
              </a:spcAft>
              <a:buNone/>
            </a:pPr>
            <a:r>
              <a:rPr lang="en-US">
                <a:solidFill>
                  <a:srgbClr val="000000"/>
                </a:solidFill>
                <a:latin typeface="Garamond"/>
                <a:ea typeface="Garamond"/>
                <a:cs typeface="Garamond"/>
                <a:sym typeface="Garamond"/>
              </a:rPr>
              <a:t>Since there is a unity between the soul and body, our intentions should match the meaning conveyed by our bodily gestures.</a:t>
            </a:r>
            <a:endParaRPr>
              <a:solidFill>
                <a:srgbClr val="000000"/>
              </a:solidFill>
              <a:latin typeface="Garamond"/>
              <a:ea typeface="Garamond"/>
              <a:cs typeface="Garamond"/>
              <a:sym typeface="Garamond"/>
            </a:endParaRPr>
          </a:p>
          <a:p>
            <a:pPr marL="914400" lvl="0" indent="-381000" algn="l" rtl="0">
              <a:lnSpc>
                <a:spcPct val="100000"/>
              </a:lnSpc>
              <a:spcBef>
                <a:spcPts val="1000"/>
              </a:spcBef>
              <a:spcAft>
                <a:spcPts val="0"/>
              </a:spcAft>
              <a:buClr>
                <a:srgbClr val="000000"/>
              </a:buClr>
              <a:buSzPts val="2400"/>
              <a:buChar char="●"/>
            </a:pPr>
            <a:r>
              <a:rPr lang="en-US" sz="2400">
                <a:solidFill>
                  <a:srgbClr val="000000"/>
                </a:solidFill>
                <a:latin typeface="Garamond"/>
                <a:ea typeface="Garamond"/>
                <a:cs typeface="Garamond"/>
                <a:sym typeface="Garamond"/>
              </a:rPr>
              <a:t>As a physical gesture, sexual intercourse carries a particular </a:t>
            </a:r>
            <a:r>
              <a:rPr lang="en-US" sz="2400" b="1">
                <a:solidFill>
                  <a:srgbClr val="000000"/>
                </a:solidFill>
                <a:latin typeface="Garamond"/>
                <a:ea typeface="Garamond"/>
                <a:cs typeface="Garamond"/>
                <a:sym typeface="Garamond"/>
              </a:rPr>
              <a:t>meaning</a:t>
            </a:r>
            <a:r>
              <a:rPr lang="en-US" sz="2400">
                <a:solidFill>
                  <a:srgbClr val="000000"/>
                </a:solidFill>
                <a:latin typeface="Garamond"/>
                <a:ea typeface="Garamond"/>
                <a:cs typeface="Garamond"/>
                <a:sym typeface="Garamond"/>
              </a:rPr>
              <a:t>: it bonds a couple and has the potential to bring about new life.</a:t>
            </a:r>
            <a:endParaRPr sz="2400">
              <a:solidFill>
                <a:srgbClr val="000000"/>
              </a:solidFill>
              <a:latin typeface="Garamond"/>
              <a:ea typeface="Garamond"/>
              <a:cs typeface="Garamond"/>
              <a:sym typeface="Garamond"/>
            </a:endParaRPr>
          </a:p>
          <a:p>
            <a:pPr marL="0" lvl="0" indent="0" algn="l" rtl="0">
              <a:lnSpc>
                <a:spcPct val="100000"/>
              </a:lnSpc>
              <a:spcBef>
                <a:spcPts val="1000"/>
              </a:spcBef>
              <a:spcAft>
                <a:spcPts val="0"/>
              </a:spcAft>
              <a:buNone/>
            </a:pPr>
            <a:endParaRPr sz="2400">
              <a:solidFill>
                <a:srgbClr val="000000"/>
              </a:solidFill>
              <a:latin typeface="Garamond"/>
              <a:ea typeface="Garamond"/>
              <a:cs typeface="Garamond"/>
              <a:sym typeface="Garamond"/>
            </a:endParaRPr>
          </a:p>
          <a:p>
            <a:pPr marL="914400" lvl="0" indent="-381000" algn="l" rtl="0">
              <a:lnSpc>
                <a:spcPct val="100000"/>
              </a:lnSpc>
              <a:spcBef>
                <a:spcPts val="1000"/>
              </a:spcBef>
              <a:spcAft>
                <a:spcPts val="0"/>
              </a:spcAft>
              <a:buClr>
                <a:srgbClr val="000000"/>
              </a:buClr>
              <a:buSzPts val="2400"/>
              <a:buChar char="●"/>
            </a:pPr>
            <a:r>
              <a:rPr lang="en-US" sz="2400">
                <a:solidFill>
                  <a:srgbClr val="000000"/>
                </a:solidFill>
                <a:latin typeface="Garamond"/>
                <a:ea typeface="Garamond"/>
                <a:cs typeface="Garamond"/>
                <a:sym typeface="Garamond"/>
              </a:rPr>
              <a:t>In marriage, a husband and wife declare their </a:t>
            </a:r>
            <a:r>
              <a:rPr lang="en-US" sz="2400" b="1">
                <a:solidFill>
                  <a:srgbClr val="000000"/>
                </a:solidFill>
                <a:latin typeface="Garamond"/>
                <a:ea typeface="Garamond"/>
                <a:cs typeface="Garamond"/>
                <a:sym typeface="Garamond"/>
              </a:rPr>
              <a:t>intention</a:t>
            </a:r>
            <a:r>
              <a:rPr lang="en-US" sz="2400">
                <a:solidFill>
                  <a:srgbClr val="000000"/>
                </a:solidFill>
                <a:latin typeface="Garamond"/>
                <a:ea typeface="Garamond"/>
                <a:cs typeface="Garamond"/>
                <a:sym typeface="Garamond"/>
              </a:rPr>
              <a:t> to be faithful to one another and welcome children into their lives. </a:t>
            </a:r>
            <a:endParaRPr sz="2400">
              <a:solidFill>
                <a:srgbClr val="000000"/>
              </a:solidFill>
              <a:latin typeface="Garamond"/>
              <a:ea typeface="Garamond"/>
              <a:cs typeface="Garamond"/>
              <a:sym typeface="Garamond"/>
            </a:endParaRPr>
          </a:p>
          <a:p>
            <a:pPr marL="0" lvl="0" indent="0" algn="l" rtl="0">
              <a:lnSpc>
                <a:spcPct val="100000"/>
              </a:lnSpc>
              <a:spcBef>
                <a:spcPts val="1000"/>
              </a:spcBef>
              <a:spcAft>
                <a:spcPts val="0"/>
              </a:spcAft>
              <a:buNone/>
            </a:pPr>
            <a:endParaRPr sz="2400">
              <a:solidFill>
                <a:srgbClr val="000000"/>
              </a:solidFill>
              <a:latin typeface="Garamond"/>
              <a:ea typeface="Garamond"/>
              <a:cs typeface="Garamond"/>
              <a:sym typeface="Garamond"/>
            </a:endParaRPr>
          </a:p>
          <a:p>
            <a:pPr marL="914400" lvl="0" indent="-381000" algn="l" rtl="0">
              <a:lnSpc>
                <a:spcPct val="100000"/>
              </a:lnSpc>
              <a:spcBef>
                <a:spcPts val="1000"/>
              </a:spcBef>
              <a:spcAft>
                <a:spcPts val="0"/>
              </a:spcAft>
              <a:buClr>
                <a:srgbClr val="000000"/>
              </a:buClr>
              <a:buSzPts val="2400"/>
              <a:buChar char="●"/>
            </a:pPr>
            <a:r>
              <a:rPr lang="en-US" sz="2400">
                <a:solidFill>
                  <a:srgbClr val="000000"/>
                </a:solidFill>
                <a:latin typeface="Garamond"/>
                <a:ea typeface="Garamond"/>
                <a:cs typeface="Garamond"/>
                <a:sym typeface="Garamond"/>
              </a:rPr>
              <a:t>For a married couple engaging in sexual intercourse, the </a:t>
            </a:r>
            <a:r>
              <a:rPr lang="en-US" sz="2400" b="1">
                <a:solidFill>
                  <a:srgbClr val="000000"/>
                </a:solidFill>
                <a:latin typeface="Garamond"/>
                <a:ea typeface="Garamond"/>
                <a:cs typeface="Garamond"/>
                <a:sym typeface="Garamond"/>
              </a:rPr>
              <a:t>meaning </a:t>
            </a:r>
            <a:r>
              <a:rPr lang="en-US" sz="2400">
                <a:solidFill>
                  <a:srgbClr val="000000"/>
                </a:solidFill>
                <a:latin typeface="Garamond"/>
                <a:ea typeface="Garamond"/>
                <a:cs typeface="Garamond"/>
                <a:sym typeface="Garamond"/>
              </a:rPr>
              <a:t>conveyed through their action matches their </a:t>
            </a:r>
            <a:r>
              <a:rPr lang="en-US" sz="2400" b="1">
                <a:solidFill>
                  <a:srgbClr val="000000"/>
                </a:solidFill>
                <a:latin typeface="Garamond"/>
                <a:ea typeface="Garamond"/>
                <a:cs typeface="Garamond"/>
                <a:sym typeface="Garamond"/>
              </a:rPr>
              <a:t>intentions</a:t>
            </a:r>
            <a:r>
              <a:rPr lang="en-US" sz="2400">
                <a:solidFill>
                  <a:srgbClr val="000000"/>
                </a:solidFill>
                <a:latin typeface="Garamond"/>
                <a:ea typeface="Garamond"/>
                <a:cs typeface="Garamond"/>
                <a:sym typeface="Garamond"/>
              </a:rPr>
              <a:t>. They are “telling the truth” through the language of the body.</a:t>
            </a:r>
            <a:endParaRPr sz="2400">
              <a:solidFill>
                <a:srgbClr val="000000"/>
              </a:solidFill>
              <a:latin typeface="Garamond"/>
              <a:ea typeface="Garamond"/>
              <a:cs typeface="Garamond"/>
              <a:sym typeface="Garamond"/>
            </a:endParaRPr>
          </a:p>
        </p:txBody>
      </p:sp>
      <p:sp>
        <p:nvSpPr>
          <p:cNvPr id="323" name="Google Shape;323;g257cf74fded_0_20"/>
          <p:cNvSpPr/>
          <p:nvPr/>
        </p:nvSpPr>
        <p:spPr>
          <a:xfrm>
            <a:off x="1110775" y="4531158"/>
            <a:ext cx="10476000" cy="1512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11c4176a9c2_0_8"/>
          <p:cNvSpPr txBox="1">
            <a:spLocks noGrp="1"/>
          </p:cNvSpPr>
          <p:nvPr>
            <p:ph type="body" idx="1"/>
          </p:nvPr>
        </p:nvSpPr>
        <p:spPr>
          <a:xfrm>
            <a:off x="1562100" y="2333326"/>
            <a:ext cx="10064700" cy="2353800"/>
          </a:xfrm>
          <a:prstGeom prst="rect">
            <a:avLst/>
          </a:prstGeom>
        </p:spPr>
        <p:txBody>
          <a:bodyPr spcFirstLastPara="1" wrap="square" lIns="91425" tIns="45700" rIns="91425" bIns="45700" anchor="t" anchorCtr="0">
            <a:noAutofit/>
          </a:bodyPr>
          <a:lstStyle/>
          <a:p>
            <a:pPr marL="0" lvl="0" indent="0" algn="l" rtl="0">
              <a:lnSpc>
                <a:spcPct val="100000"/>
              </a:lnSpc>
              <a:spcBef>
                <a:spcPts val="1000"/>
              </a:spcBef>
              <a:spcAft>
                <a:spcPts val="0"/>
              </a:spcAft>
              <a:buNone/>
            </a:pPr>
            <a:r>
              <a:rPr lang="en-US" sz="4000" i="0">
                <a:latin typeface="Garamond"/>
                <a:ea typeface="Garamond"/>
                <a:cs typeface="Garamond"/>
                <a:sym typeface="Garamond"/>
              </a:rPr>
              <a:t>To understand this quote, we need to “get inside” the mind of St. John Paul II by learning about </a:t>
            </a:r>
            <a:r>
              <a:rPr lang="en-US" sz="4000" b="1" i="0">
                <a:latin typeface="Garamond"/>
                <a:ea typeface="Garamond"/>
                <a:cs typeface="Garamond"/>
                <a:sym typeface="Garamond"/>
              </a:rPr>
              <a:t>Catholic anthropology</a:t>
            </a:r>
            <a:endParaRPr sz="4000" b="1" i="0">
              <a:latin typeface="Garamond"/>
              <a:ea typeface="Garamond"/>
              <a:cs typeface="Garamond"/>
              <a:sym typeface="Garamon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g257cf74fded_0_2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Garamond"/>
                <a:ea typeface="Garamond"/>
                <a:cs typeface="Garamond"/>
                <a:sym typeface="Garamond"/>
              </a:rPr>
              <a:t>Embodied Love</a:t>
            </a:r>
            <a:endParaRPr>
              <a:latin typeface="Garamond"/>
              <a:ea typeface="Garamond"/>
              <a:cs typeface="Garamond"/>
              <a:sym typeface="Garamond"/>
            </a:endParaRPr>
          </a:p>
        </p:txBody>
      </p:sp>
      <p:sp>
        <p:nvSpPr>
          <p:cNvPr id="330" name="Google Shape;330;g257cf74fded_0_27"/>
          <p:cNvSpPr txBox="1">
            <a:spLocks noGrp="1"/>
          </p:cNvSpPr>
          <p:nvPr>
            <p:ph type="body" idx="1"/>
          </p:nvPr>
        </p:nvSpPr>
        <p:spPr>
          <a:xfrm>
            <a:off x="838200" y="1493975"/>
            <a:ext cx="10515600" cy="4683000"/>
          </a:xfrm>
          <a:prstGeom prst="rect">
            <a:avLst/>
          </a:prstGeom>
        </p:spPr>
        <p:txBody>
          <a:bodyPr spcFirstLastPara="1" wrap="square" lIns="91425" tIns="45700" rIns="91425" bIns="45700" anchor="t" anchorCtr="0">
            <a:normAutofit lnSpcReduction="10000"/>
          </a:bodyPr>
          <a:lstStyle/>
          <a:p>
            <a:pPr marL="0" lvl="0" indent="0" algn="l" rtl="0">
              <a:lnSpc>
                <a:spcPct val="100000"/>
              </a:lnSpc>
              <a:spcBef>
                <a:spcPts val="1000"/>
              </a:spcBef>
              <a:spcAft>
                <a:spcPts val="0"/>
              </a:spcAft>
              <a:buNone/>
            </a:pPr>
            <a:r>
              <a:rPr lang="en-US">
                <a:solidFill>
                  <a:srgbClr val="000000"/>
                </a:solidFill>
                <a:latin typeface="Garamond"/>
                <a:ea typeface="Garamond"/>
                <a:cs typeface="Garamond"/>
                <a:sym typeface="Garamond"/>
              </a:rPr>
              <a:t>Since there is a unity between the soul and body, our intentions should match the meaning conveyed by our bodily gestures.</a:t>
            </a:r>
            <a:endParaRPr>
              <a:solidFill>
                <a:srgbClr val="000000"/>
              </a:solidFill>
              <a:latin typeface="Garamond"/>
              <a:ea typeface="Garamond"/>
              <a:cs typeface="Garamond"/>
              <a:sym typeface="Garamond"/>
            </a:endParaRPr>
          </a:p>
          <a:p>
            <a:pPr marL="914400" lvl="0" indent="-381000" algn="l" rtl="0">
              <a:lnSpc>
                <a:spcPct val="100000"/>
              </a:lnSpc>
              <a:spcBef>
                <a:spcPts val="1000"/>
              </a:spcBef>
              <a:spcAft>
                <a:spcPts val="0"/>
              </a:spcAft>
              <a:buClr>
                <a:srgbClr val="000000"/>
              </a:buClr>
              <a:buSzPts val="2400"/>
              <a:buChar char="●"/>
            </a:pPr>
            <a:r>
              <a:rPr lang="en-US" sz="2400">
                <a:solidFill>
                  <a:srgbClr val="000000"/>
                </a:solidFill>
                <a:latin typeface="Garamond"/>
                <a:ea typeface="Garamond"/>
                <a:cs typeface="Garamond"/>
                <a:sym typeface="Garamond"/>
              </a:rPr>
              <a:t>As a physical gesture, sexual intercourse carries a particular </a:t>
            </a:r>
            <a:r>
              <a:rPr lang="en-US" sz="2400" b="1">
                <a:solidFill>
                  <a:srgbClr val="000000"/>
                </a:solidFill>
                <a:latin typeface="Garamond"/>
                <a:ea typeface="Garamond"/>
                <a:cs typeface="Garamond"/>
                <a:sym typeface="Garamond"/>
              </a:rPr>
              <a:t>meaning</a:t>
            </a:r>
            <a:r>
              <a:rPr lang="en-US" sz="2400">
                <a:solidFill>
                  <a:srgbClr val="000000"/>
                </a:solidFill>
                <a:latin typeface="Garamond"/>
                <a:ea typeface="Garamond"/>
                <a:cs typeface="Garamond"/>
                <a:sym typeface="Garamond"/>
              </a:rPr>
              <a:t>: it bonds a couple and has the potential to bring about new life.</a:t>
            </a:r>
            <a:endParaRPr sz="2400">
              <a:solidFill>
                <a:srgbClr val="000000"/>
              </a:solidFill>
              <a:latin typeface="Garamond"/>
              <a:ea typeface="Garamond"/>
              <a:cs typeface="Garamond"/>
              <a:sym typeface="Garamond"/>
            </a:endParaRPr>
          </a:p>
          <a:p>
            <a:pPr marL="0" lvl="0" indent="0" algn="l" rtl="0">
              <a:lnSpc>
                <a:spcPct val="100000"/>
              </a:lnSpc>
              <a:spcBef>
                <a:spcPts val="1000"/>
              </a:spcBef>
              <a:spcAft>
                <a:spcPts val="0"/>
              </a:spcAft>
              <a:buNone/>
            </a:pPr>
            <a:endParaRPr sz="2400">
              <a:solidFill>
                <a:srgbClr val="000000"/>
              </a:solidFill>
              <a:latin typeface="Garamond"/>
              <a:ea typeface="Garamond"/>
              <a:cs typeface="Garamond"/>
              <a:sym typeface="Garamond"/>
            </a:endParaRPr>
          </a:p>
          <a:p>
            <a:pPr marL="914400" lvl="0" indent="-381000" algn="l" rtl="0">
              <a:lnSpc>
                <a:spcPct val="100000"/>
              </a:lnSpc>
              <a:spcBef>
                <a:spcPts val="1000"/>
              </a:spcBef>
              <a:spcAft>
                <a:spcPts val="0"/>
              </a:spcAft>
              <a:buClr>
                <a:srgbClr val="000000"/>
              </a:buClr>
              <a:buSzPts val="2400"/>
              <a:buChar char="●"/>
            </a:pPr>
            <a:r>
              <a:rPr lang="en-US" sz="2400">
                <a:solidFill>
                  <a:srgbClr val="000000"/>
                </a:solidFill>
                <a:latin typeface="Garamond"/>
                <a:ea typeface="Garamond"/>
                <a:cs typeface="Garamond"/>
                <a:sym typeface="Garamond"/>
              </a:rPr>
              <a:t>In marriage, a husband and wife declare their </a:t>
            </a:r>
            <a:r>
              <a:rPr lang="en-US" sz="2400" b="1">
                <a:solidFill>
                  <a:srgbClr val="000000"/>
                </a:solidFill>
                <a:latin typeface="Garamond"/>
                <a:ea typeface="Garamond"/>
                <a:cs typeface="Garamond"/>
                <a:sym typeface="Garamond"/>
              </a:rPr>
              <a:t>intention</a:t>
            </a:r>
            <a:r>
              <a:rPr lang="en-US" sz="2400">
                <a:solidFill>
                  <a:srgbClr val="000000"/>
                </a:solidFill>
                <a:latin typeface="Garamond"/>
                <a:ea typeface="Garamond"/>
                <a:cs typeface="Garamond"/>
                <a:sym typeface="Garamond"/>
              </a:rPr>
              <a:t> to be faithful to one another and welcome children into their lives. </a:t>
            </a:r>
            <a:endParaRPr sz="2400">
              <a:solidFill>
                <a:srgbClr val="000000"/>
              </a:solidFill>
              <a:latin typeface="Garamond"/>
              <a:ea typeface="Garamond"/>
              <a:cs typeface="Garamond"/>
              <a:sym typeface="Garamond"/>
            </a:endParaRPr>
          </a:p>
          <a:p>
            <a:pPr marL="0" lvl="0" indent="0" algn="l" rtl="0">
              <a:lnSpc>
                <a:spcPct val="100000"/>
              </a:lnSpc>
              <a:spcBef>
                <a:spcPts val="1000"/>
              </a:spcBef>
              <a:spcAft>
                <a:spcPts val="0"/>
              </a:spcAft>
              <a:buNone/>
            </a:pPr>
            <a:endParaRPr sz="2400">
              <a:solidFill>
                <a:srgbClr val="000000"/>
              </a:solidFill>
              <a:latin typeface="Garamond"/>
              <a:ea typeface="Garamond"/>
              <a:cs typeface="Garamond"/>
              <a:sym typeface="Garamond"/>
            </a:endParaRPr>
          </a:p>
          <a:p>
            <a:pPr marL="914400" lvl="0" indent="-381000" algn="l" rtl="0">
              <a:lnSpc>
                <a:spcPct val="100000"/>
              </a:lnSpc>
              <a:spcBef>
                <a:spcPts val="1000"/>
              </a:spcBef>
              <a:spcAft>
                <a:spcPts val="0"/>
              </a:spcAft>
              <a:buClr>
                <a:srgbClr val="000000"/>
              </a:buClr>
              <a:buSzPts val="2400"/>
              <a:buChar char="●"/>
            </a:pPr>
            <a:r>
              <a:rPr lang="en-US" sz="2400">
                <a:solidFill>
                  <a:srgbClr val="000000"/>
                </a:solidFill>
                <a:latin typeface="Garamond"/>
                <a:ea typeface="Garamond"/>
                <a:cs typeface="Garamond"/>
                <a:sym typeface="Garamond"/>
              </a:rPr>
              <a:t>For a married couple engaging in sexual intercourse, the </a:t>
            </a:r>
            <a:r>
              <a:rPr lang="en-US" sz="2400" b="1">
                <a:solidFill>
                  <a:srgbClr val="000000"/>
                </a:solidFill>
                <a:latin typeface="Garamond"/>
                <a:ea typeface="Garamond"/>
                <a:cs typeface="Garamond"/>
                <a:sym typeface="Garamond"/>
              </a:rPr>
              <a:t>meaning </a:t>
            </a:r>
            <a:r>
              <a:rPr lang="en-US" sz="2400">
                <a:solidFill>
                  <a:srgbClr val="000000"/>
                </a:solidFill>
                <a:latin typeface="Garamond"/>
                <a:ea typeface="Garamond"/>
                <a:cs typeface="Garamond"/>
                <a:sym typeface="Garamond"/>
              </a:rPr>
              <a:t>conveyed through their action matches their </a:t>
            </a:r>
            <a:r>
              <a:rPr lang="en-US" sz="2400" b="1">
                <a:solidFill>
                  <a:srgbClr val="000000"/>
                </a:solidFill>
                <a:latin typeface="Garamond"/>
                <a:ea typeface="Garamond"/>
                <a:cs typeface="Garamond"/>
                <a:sym typeface="Garamond"/>
              </a:rPr>
              <a:t>intentions</a:t>
            </a:r>
            <a:r>
              <a:rPr lang="en-US" sz="2400">
                <a:solidFill>
                  <a:srgbClr val="000000"/>
                </a:solidFill>
                <a:latin typeface="Garamond"/>
                <a:ea typeface="Garamond"/>
                <a:cs typeface="Garamond"/>
                <a:sym typeface="Garamond"/>
              </a:rPr>
              <a:t>. They are “telling the truth” through the language of the body.</a:t>
            </a:r>
            <a:endParaRPr sz="2400">
              <a:solidFill>
                <a:srgbClr val="000000"/>
              </a:solidFill>
              <a:latin typeface="Garamond"/>
              <a:ea typeface="Garamond"/>
              <a:cs typeface="Garamond"/>
              <a:sym typeface="Garamon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g12ad836fa0d_0_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Garamond"/>
                <a:ea typeface="Garamond"/>
                <a:cs typeface="Garamond"/>
                <a:sym typeface="Garamond"/>
              </a:rPr>
              <a:t>Embodied Love</a:t>
            </a:r>
            <a:endParaRPr>
              <a:latin typeface="Garamond"/>
              <a:ea typeface="Garamond"/>
              <a:cs typeface="Garamond"/>
              <a:sym typeface="Garamond"/>
            </a:endParaRPr>
          </a:p>
        </p:txBody>
      </p:sp>
      <p:sp>
        <p:nvSpPr>
          <p:cNvPr id="337" name="Google Shape;337;g12ad836fa0d_0_7"/>
          <p:cNvSpPr txBox="1">
            <a:spLocks noGrp="1"/>
          </p:cNvSpPr>
          <p:nvPr>
            <p:ph type="body" idx="1"/>
          </p:nvPr>
        </p:nvSpPr>
        <p:spPr>
          <a:xfrm>
            <a:off x="513575" y="1832850"/>
            <a:ext cx="6121200" cy="4351200"/>
          </a:xfrm>
          <a:prstGeom prst="rect">
            <a:avLst/>
          </a:prstGeom>
        </p:spPr>
        <p:txBody>
          <a:bodyPr spcFirstLastPara="1" wrap="square" lIns="91425" tIns="45700" rIns="91425" bIns="45700" anchor="t" anchorCtr="0">
            <a:normAutofit fontScale="92500"/>
          </a:bodyPr>
          <a:lstStyle/>
          <a:p>
            <a:pPr marL="0" lvl="0" indent="0" algn="l" rtl="0">
              <a:lnSpc>
                <a:spcPct val="100000"/>
              </a:lnSpc>
              <a:spcBef>
                <a:spcPts val="1000"/>
              </a:spcBef>
              <a:spcAft>
                <a:spcPts val="0"/>
              </a:spcAft>
              <a:buNone/>
            </a:pPr>
            <a:r>
              <a:rPr lang="en-US">
                <a:solidFill>
                  <a:srgbClr val="000000"/>
                </a:solidFill>
                <a:latin typeface="Garamond"/>
                <a:ea typeface="Garamond"/>
                <a:cs typeface="Garamond"/>
                <a:sym typeface="Garamond"/>
              </a:rPr>
              <a:t>For the married couple, sex represents:</a:t>
            </a:r>
            <a:endParaRPr>
              <a:solidFill>
                <a:srgbClr val="000000"/>
              </a:solidFill>
              <a:latin typeface="Garamond"/>
              <a:ea typeface="Garamond"/>
              <a:cs typeface="Garamond"/>
              <a:sym typeface="Garamond"/>
            </a:endParaRPr>
          </a:p>
          <a:p>
            <a:pPr marL="0" lvl="0" indent="0" algn="l" rtl="0">
              <a:lnSpc>
                <a:spcPct val="100000"/>
              </a:lnSpc>
              <a:spcBef>
                <a:spcPts val="1000"/>
              </a:spcBef>
              <a:spcAft>
                <a:spcPts val="0"/>
              </a:spcAft>
              <a:buNone/>
            </a:pPr>
            <a:endParaRPr>
              <a:solidFill>
                <a:srgbClr val="000000"/>
              </a:solidFill>
              <a:latin typeface="Garamond"/>
              <a:ea typeface="Garamond"/>
              <a:cs typeface="Garamond"/>
              <a:sym typeface="Garamond"/>
            </a:endParaRPr>
          </a:p>
          <a:p>
            <a:pPr marL="914400" lvl="0" indent="-381000" algn="l" rtl="0">
              <a:lnSpc>
                <a:spcPct val="100000"/>
              </a:lnSpc>
              <a:spcBef>
                <a:spcPts val="1000"/>
              </a:spcBef>
              <a:spcAft>
                <a:spcPts val="0"/>
              </a:spcAft>
              <a:buClr>
                <a:srgbClr val="000000"/>
              </a:buClr>
              <a:buSzPts val="2400"/>
              <a:buFont typeface="Garamond"/>
              <a:buChar char="●"/>
            </a:pPr>
            <a:r>
              <a:rPr lang="en-US" sz="2400">
                <a:solidFill>
                  <a:srgbClr val="000000"/>
                </a:solidFill>
                <a:latin typeface="Garamond"/>
                <a:ea typeface="Garamond"/>
                <a:cs typeface="Garamond"/>
                <a:sym typeface="Garamond"/>
              </a:rPr>
              <a:t>A complete gift of self </a:t>
            </a:r>
            <a:endParaRPr sz="2400">
              <a:solidFill>
                <a:srgbClr val="000000"/>
              </a:solidFill>
              <a:latin typeface="Garamond"/>
              <a:ea typeface="Garamond"/>
              <a:cs typeface="Garamond"/>
              <a:sym typeface="Garamond"/>
            </a:endParaRPr>
          </a:p>
          <a:p>
            <a:pPr marL="0" lvl="0" indent="0" algn="l" rtl="0">
              <a:lnSpc>
                <a:spcPct val="100000"/>
              </a:lnSpc>
              <a:spcBef>
                <a:spcPts val="1000"/>
              </a:spcBef>
              <a:spcAft>
                <a:spcPts val="0"/>
              </a:spcAft>
              <a:buNone/>
            </a:pPr>
            <a:endParaRPr sz="2400">
              <a:solidFill>
                <a:srgbClr val="000000"/>
              </a:solidFill>
              <a:latin typeface="Garamond"/>
              <a:ea typeface="Garamond"/>
              <a:cs typeface="Garamond"/>
              <a:sym typeface="Garamond"/>
            </a:endParaRPr>
          </a:p>
          <a:p>
            <a:pPr marL="914400" lvl="0" indent="-381000" algn="l" rtl="0">
              <a:lnSpc>
                <a:spcPct val="100000"/>
              </a:lnSpc>
              <a:spcBef>
                <a:spcPts val="1000"/>
              </a:spcBef>
              <a:spcAft>
                <a:spcPts val="0"/>
              </a:spcAft>
              <a:buClr>
                <a:srgbClr val="000000"/>
              </a:buClr>
              <a:buSzPts val="2400"/>
              <a:buFont typeface="Garamond"/>
              <a:buChar char="●"/>
            </a:pPr>
            <a:r>
              <a:rPr lang="en-US" sz="2400">
                <a:solidFill>
                  <a:srgbClr val="000000"/>
                </a:solidFill>
                <a:latin typeface="Garamond"/>
                <a:ea typeface="Garamond"/>
                <a:cs typeface="Garamond"/>
                <a:sym typeface="Garamond"/>
              </a:rPr>
              <a:t>A reverent receiving of the spouse, both in body and soul</a:t>
            </a:r>
            <a:endParaRPr sz="2400">
              <a:solidFill>
                <a:srgbClr val="000000"/>
              </a:solidFill>
              <a:latin typeface="Garamond"/>
              <a:ea typeface="Garamond"/>
              <a:cs typeface="Garamond"/>
              <a:sym typeface="Garamond"/>
            </a:endParaRPr>
          </a:p>
          <a:p>
            <a:pPr marL="0" lvl="0" indent="0" algn="l" rtl="0">
              <a:lnSpc>
                <a:spcPct val="100000"/>
              </a:lnSpc>
              <a:spcBef>
                <a:spcPts val="1000"/>
              </a:spcBef>
              <a:spcAft>
                <a:spcPts val="0"/>
              </a:spcAft>
              <a:buNone/>
            </a:pPr>
            <a:endParaRPr sz="2400">
              <a:solidFill>
                <a:srgbClr val="000000"/>
              </a:solidFill>
              <a:latin typeface="Garamond"/>
              <a:ea typeface="Garamond"/>
              <a:cs typeface="Garamond"/>
              <a:sym typeface="Garamond"/>
            </a:endParaRPr>
          </a:p>
          <a:p>
            <a:pPr marL="914400" lvl="0" indent="-381000" algn="l" rtl="0">
              <a:lnSpc>
                <a:spcPct val="100000"/>
              </a:lnSpc>
              <a:spcBef>
                <a:spcPts val="1000"/>
              </a:spcBef>
              <a:spcAft>
                <a:spcPts val="0"/>
              </a:spcAft>
              <a:buClr>
                <a:srgbClr val="000000"/>
              </a:buClr>
              <a:buSzPts val="2400"/>
              <a:buFont typeface="Garamond"/>
              <a:buChar char="●"/>
            </a:pPr>
            <a:r>
              <a:rPr lang="en-US" sz="2400">
                <a:solidFill>
                  <a:srgbClr val="000000"/>
                </a:solidFill>
                <a:latin typeface="Garamond"/>
                <a:ea typeface="Garamond"/>
                <a:cs typeface="Garamond"/>
                <a:sym typeface="Garamond"/>
              </a:rPr>
              <a:t>A willingness to sacrifice for the good of the spouse (and children that come from their union)</a:t>
            </a:r>
            <a:endParaRPr sz="2400">
              <a:solidFill>
                <a:srgbClr val="000000"/>
              </a:solidFill>
              <a:latin typeface="Garamond"/>
              <a:ea typeface="Garamond"/>
              <a:cs typeface="Garamond"/>
              <a:sym typeface="Garamond"/>
            </a:endParaRPr>
          </a:p>
          <a:p>
            <a:pPr marL="0" lvl="0" indent="0" algn="l" rtl="0">
              <a:lnSpc>
                <a:spcPct val="100000"/>
              </a:lnSpc>
              <a:spcBef>
                <a:spcPts val="1000"/>
              </a:spcBef>
              <a:spcAft>
                <a:spcPts val="0"/>
              </a:spcAft>
              <a:buNone/>
            </a:pPr>
            <a:endParaRPr>
              <a:solidFill>
                <a:srgbClr val="000000"/>
              </a:solidFill>
              <a:latin typeface="Garamond"/>
              <a:ea typeface="Garamond"/>
              <a:cs typeface="Garamond"/>
              <a:sym typeface="Garamond"/>
            </a:endParaRPr>
          </a:p>
        </p:txBody>
      </p:sp>
      <p:pic>
        <p:nvPicPr>
          <p:cNvPr id="338" name="Google Shape;338;g12ad836fa0d_0_7"/>
          <p:cNvPicPr preferRelativeResize="0"/>
          <p:nvPr/>
        </p:nvPicPr>
        <p:blipFill>
          <a:blip r:embed="rId3">
            <a:alphaModFix/>
          </a:blip>
          <a:stretch>
            <a:fillRect/>
          </a:stretch>
        </p:blipFill>
        <p:spPr>
          <a:xfrm>
            <a:off x="6959400" y="1964975"/>
            <a:ext cx="4909600" cy="32698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g1c2993162e9_1_35"/>
          <p:cNvSpPr txBox="1">
            <a:spLocks noGrp="1"/>
          </p:cNvSpPr>
          <p:nvPr>
            <p:ph type="body" idx="1"/>
          </p:nvPr>
        </p:nvSpPr>
        <p:spPr>
          <a:xfrm>
            <a:off x="1562100" y="2911107"/>
            <a:ext cx="10064700" cy="1452900"/>
          </a:xfrm>
          <a:prstGeom prst="rect">
            <a:avLst/>
          </a:prstGeom>
        </p:spPr>
        <p:txBody>
          <a:bodyPr spcFirstLastPara="1" wrap="square" lIns="91425" tIns="45700" rIns="91425" bIns="45700" anchor="t" anchorCtr="0">
            <a:noAutofit/>
          </a:bodyPr>
          <a:lstStyle/>
          <a:p>
            <a:pPr marL="0" lvl="0" indent="0" algn="l" rtl="0">
              <a:lnSpc>
                <a:spcPct val="100000"/>
              </a:lnSpc>
              <a:spcBef>
                <a:spcPts val="1000"/>
              </a:spcBef>
              <a:spcAft>
                <a:spcPts val="0"/>
              </a:spcAft>
              <a:buNone/>
            </a:pPr>
            <a:r>
              <a:rPr lang="en-US" sz="3500" b="1" i="0">
                <a:latin typeface="Garamond"/>
                <a:ea typeface="Garamond"/>
                <a:cs typeface="Garamond"/>
                <a:sym typeface="Garamond"/>
              </a:rPr>
              <a:t>When someone is viewing pornography what do they NOT know about the person they’re viewing on the screen?</a:t>
            </a:r>
            <a:endParaRPr sz="3500" b="1" i="0">
              <a:latin typeface="Garamond"/>
              <a:ea typeface="Garamond"/>
              <a:cs typeface="Garamond"/>
              <a:sym typeface="Garamon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12ad836fa0d_0_1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Garamond"/>
                <a:ea typeface="Garamond"/>
                <a:cs typeface="Garamond"/>
                <a:sym typeface="Garamond"/>
              </a:rPr>
              <a:t>Embodied Exploitation</a:t>
            </a:r>
            <a:endParaRPr>
              <a:latin typeface="Garamond"/>
              <a:ea typeface="Garamond"/>
              <a:cs typeface="Garamond"/>
              <a:sym typeface="Garamond"/>
            </a:endParaRPr>
          </a:p>
        </p:txBody>
      </p:sp>
      <p:sp>
        <p:nvSpPr>
          <p:cNvPr id="351" name="Google Shape;351;g12ad836fa0d_0_13"/>
          <p:cNvSpPr txBox="1">
            <a:spLocks noGrp="1"/>
          </p:cNvSpPr>
          <p:nvPr>
            <p:ph type="body" idx="1"/>
          </p:nvPr>
        </p:nvSpPr>
        <p:spPr>
          <a:xfrm>
            <a:off x="838200" y="1825625"/>
            <a:ext cx="6364800" cy="4351200"/>
          </a:xfrm>
          <a:prstGeom prst="rect">
            <a:avLst/>
          </a:prstGeom>
        </p:spPr>
        <p:txBody>
          <a:bodyPr spcFirstLastPara="1" wrap="square" lIns="91425" tIns="45700" rIns="91425" bIns="45700" anchor="t" anchorCtr="0">
            <a:normAutofit lnSpcReduction="10000"/>
          </a:bodyPr>
          <a:lstStyle/>
          <a:p>
            <a:pPr marL="457200" lvl="0" indent="-406400" algn="l" rtl="0">
              <a:lnSpc>
                <a:spcPct val="100000"/>
              </a:lnSpc>
              <a:spcBef>
                <a:spcPts val="1000"/>
              </a:spcBef>
              <a:spcAft>
                <a:spcPts val="0"/>
              </a:spcAft>
              <a:buClr>
                <a:srgbClr val="000000"/>
              </a:buClr>
              <a:buSzPts val="2800"/>
              <a:buFont typeface="Garamond"/>
              <a:buChar char="●"/>
            </a:pPr>
            <a:r>
              <a:rPr lang="en-US">
                <a:solidFill>
                  <a:srgbClr val="000000"/>
                </a:solidFill>
                <a:latin typeface="Garamond"/>
                <a:ea typeface="Garamond"/>
                <a:cs typeface="Garamond"/>
                <a:sym typeface="Garamond"/>
              </a:rPr>
              <a:t>While authentic love honors the whole person (body and soul) pornography </a:t>
            </a:r>
            <a:r>
              <a:rPr lang="en-US" b="1" i="1">
                <a:solidFill>
                  <a:srgbClr val="000000"/>
                </a:solidFill>
                <a:latin typeface="Garamond"/>
                <a:ea typeface="Garamond"/>
                <a:cs typeface="Garamond"/>
                <a:sym typeface="Garamond"/>
              </a:rPr>
              <a:t>reduces</a:t>
            </a:r>
            <a:r>
              <a:rPr lang="en-US">
                <a:solidFill>
                  <a:srgbClr val="000000"/>
                </a:solidFill>
                <a:latin typeface="Garamond"/>
                <a:ea typeface="Garamond"/>
                <a:cs typeface="Garamond"/>
                <a:sym typeface="Garamond"/>
              </a:rPr>
              <a:t> a person to their body alone.</a:t>
            </a:r>
            <a:endParaRPr>
              <a:solidFill>
                <a:srgbClr val="000000"/>
              </a:solidFill>
              <a:latin typeface="Garamond"/>
              <a:ea typeface="Garamond"/>
              <a:cs typeface="Garamond"/>
              <a:sym typeface="Garamond"/>
            </a:endParaRPr>
          </a:p>
          <a:p>
            <a:pPr marL="0" lvl="0" indent="0" algn="l" rtl="0">
              <a:lnSpc>
                <a:spcPct val="100000"/>
              </a:lnSpc>
              <a:spcBef>
                <a:spcPts val="1000"/>
              </a:spcBef>
              <a:spcAft>
                <a:spcPts val="0"/>
              </a:spcAft>
              <a:buNone/>
            </a:pPr>
            <a:endParaRPr>
              <a:solidFill>
                <a:srgbClr val="000000"/>
              </a:solidFill>
              <a:latin typeface="Garamond"/>
              <a:ea typeface="Garamond"/>
              <a:cs typeface="Garamond"/>
              <a:sym typeface="Garamond"/>
            </a:endParaRPr>
          </a:p>
          <a:p>
            <a:pPr marL="457200" lvl="0" indent="-406400" algn="l" rtl="0">
              <a:lnSpc>
                <a:spcPct val="100000"/>
              </a:lnSpc>
              <a:spcBef>
                <a:spcPts val="1000"/>
              </a:spcBef>
              <a:spcAft>
                <a:spcPts val="0"/>
              </a:spcAft>
              <a:buClr>
                <a:srgbClr val="000000"/>
              </a:buClr>
              <a:buSzPts val="2800"/>
              <a:buFont typeface="Garamond"/>
              <a:buChar char="●"/>
            </a:pPr>
            <a:r>
              <a:rPr lang="en-US">
                <a:solidFill>
                  <a:srgbClr val="000000"/>
                </a:solidFill>
                <a:latin typeface="Garamond"/>
                <a:ea typeface="Garamond"/>
                <a:cs typeface="Garamond"/>
                <a:sym typeface="Garamond"/>
              </a:rPr>
              <a:t>Pornography leaves no room for sacrifice. Instead, it suggests that sex is only about pleasure, and that persons are valuable only for the sexual gratification they can provide the viewer through exploitation.</a:t>
            </a:r>
            <a:endParaRPr>
              <a:solidFill>
                <a:srgbClr val="000000"/>
              </a:solidFill>
              <a:latin typeface="Garamond"/>
              <a:ea typeface="Garamond"/>
              <a:cs typeface="Garamond"/>
              <a:sym typeface="Garamond"/>
            </a:endParaRPr>
          </a:p>
        </p:txBody>
      </p:sp>
      <p:pic>
        <p:nvPicPr>
          <p:cNvPr id="352" name="Google Shape;352;g12ad836fa0d_0_13"/>
          <p:cNvPicPr preferRelativeResize="0"/>
          <p:nvPr/>
        </p:nvPicPr>
        <p:blipFill>
          <a:blip r:embed="rId3">
            <a:alphaModFix/>
          </a:blip>
          <a:stretch>
            <a:fillRect/>
          </a:stretch>
        </p:blipFill>
        <p:spPr>
          <a:xfrm>
            <a:off x="7279200" y="2018088"/>
            <a:ext cx="4684201" cy="312661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g12ad836fa0d_0_2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Garamond"/>
                <a:ea typeface="Garamond"/>
                <a:cs typeface="Garamond"/>
                <a:sym typeface="Garamond"/>
              </a:rPr>
              <a:t>What Pornography Fails to Provide</a:t>
            </a:r>
            <a:endParaRPr>
              <a:latin typeface="Garamond"/>
              <a:ea typeface="Garamond"/>
              <a:cs typeface="Garamond"/>
              <a:sym typeface="Garamond"/>
            </a:endParaRPr>
          </a:p>
        </p:txBody>
      </p:sp>
      <p:sp>
        <p:nvSpPr>
          <p:cNvPr id="359" name="Google Shape;359;g12ad836fa0d_0_27"/>
          <p:cNvSpPr txBox="1">
            <a:spLocks noGrp="1"/>
          </p:cNvSpPr>
          <p:nvPr>
            <p:ph type="body" idx="1"/>
          </p:nvPr>
        </p:nvSpPr>
        <p:spPr>
          <a:xfrm>
            <a:off x="838200" y="1825625"/>
            <a:ext cx="10909800" cy="4351200"/>
          </a:xfrm>
          <a:prstGeom prst="rect">
            <a:avLst/>
          </a:prstGeom>
        </p:spPr>
        <p:txBody>
          <a:bodyPr spcFirstLastPara="1" wrap="square" lIns="91425" tIns="45700" rIns="91425" bIns="45700" anchor="t" anchorCtr="0">
            <a:normAutofit fontScale="85000" lnSpcReduction="20000"/>
          </a:bodyPr>
          <a:lstStyle/>
          <a:p>
            <a:pPr marL="457200" lvl="0" indent="-366395" algn="l" rtl="0">
              <a:lnSpc>
                <a:spcPct val="100000"/>
              </a:lnSpc>
              <a:spcBef>
                <a:spcPts val="1000"/>
              </a:spcBef>
              <a:spcAft>
                <a:spcPts val="0"/>
              </a:spcAft>
              <a:buClr>
                <a:srgbClr val="000000"/>
              </a:buClr>
              <a:buSzPct val="100000"/>
              <a:buFont typeface="Garamond"/>
              <a:buChar char="●"/>
            </a:pPr>
            <a:r>
              <a:rPr lang="en-US">
                <a:solidFill>
                  <a:srgbClr val="000000"/>
                </a:solidFill>
                <a:latin typeface="Garamond"/>
                <a:ea typeface="Garamond"/>
                <a:cs typeface="Garamond"/>
                <a:sym typeface="Garamond"/>
              </a:rPr>
              <a:t>The stories, emotions, and life experiences of the persons engaging in sexual activity</a:t>
            </a:r>
            <a:endParaRPr>
              <a:solidFill>
                <a:srgbClr val="000000"/>
              </a:solidFill>
              <a:latin typeface="Garamond"/>
              <a:ea typeface="Garamond"/>
              <a:cs typeface="Garamond"/>
              <a:sym typeface="Garamond"/>
            </a:endParaRPr>
          </a:p>
          <a:p>
            <a:pPr marL="0" lvl="0" indent="0" algn="l" rtl="0">
              <a:lnSpc>
                <a:spcPct val="100000"/>
              </a:lnSpc>
              <a:spcBef>
                <a:spcPts val="1000"/>
              </a:spcBef>
              <a:spcAft>
                <a:spcPts val="0"/>
              </a:spcAft>
              <a:buNone/>
            </a:pPr>
            <a:endParaRPr>
              <a:solidFill>
                <a:srgbClr val="000000"/>
              </a:solidFill>
              <a:latin typeface="Garamond"/>
              <a:ea typeface="Garamond"/>
              <a:cs typeface="Garamond"/>
              <a:sym typeface="Garamond"/>
            </a:endParaRPr>
          </a:p>
          <a:p>
            <a:pPr marL="457200" lvl="0" indent="-366395" algn="l" rtl="0">
              <a:lnSpc>
                <a:spcPct val="100000"/>
              </a:lnSpc>
              <a:spcBef>
                <a:spcPts val="1000"/>
              </a:spcBef>
              <a:spcAft>
                <a:spcPts val="0"/>
              </a:spcAft>
              <a:buClr>
                <a:srgbClr val="000000"/>
              </a:buClr>
              <a:buSzPct val="100000"/>
              <a:buFont typeface="Garamond"/>
              <a:buChar char="●"/>
            </a:pPr>
            <a:r>
              <a:rPr lang="en-US">
                <a:solidFill>
                  <a:srgbClr val="000000"/>
                </a:solidFill>
                <a:latin typeface="Garamond"/>
                <a:ea typeface="Garamond"/>
                <a:cs typeface="Garamond"/>
                <a:sym typeface="Garamond"/>
              </a:rPr>
              <a:t>The personal communion formed between spouses</a:t>
            </a:r>
            <a:endParaRPr>
              <a:solidFill>
                <a:srgbClr val="000000"/>
              </a:solidFill>
              <a:latin typeface="Garamond"/>
              <a:ea typeface="Garamond"/>
              <a:cs typeface="Garamond"/>
              <a:sym typeface="Garamond"/>
            </a:endParaRPr>
          </a:p>
          <a:p>
            <a:pPr marL="0" lvl="0" indent="0" algn="l" rtl="0">
              <a:lnSpc>
                <a:spcPct val="100000"/>
              </a:lnSpc>
              <a:spcBef>
                <a:spcPts val="1000"/>
              </a:spcBef>
              <a:spcAft>
                <a:spcPts val="0"/>
              </a:spcAft>
              <a:buNone/>
            </a:pPr>
            <a:endParaRPr>
              <a:solidFill>
                <a:srgbClr val="000000"/>
              </a:solidFill>
              <a:latin typeface="Garamond"/>
              <a:ea typeface="Garamond"/>
              <a:cs typeface="Garamond"/>
              <a:sym typeface="Garamond"/>
            </a:endParaRPr>
          </a:p>
          <a:p>
            <a:pPr marL="457200" lvl="0" indent="-366395" algn="l" rtl="0">
              <a:lnSpc>
                <a:spcPct val="100000"/>
              </a:lnSpc>
              <a:spcBef>
                <a:spcPts val="1000"/>
              </a:spcBef>
              <a:spcAft>
                <a:spcPts val="0"/>
              </a:spcAft>
              <a:buClr>
                <a:srgbClr val="000000"/>
              </a:buClr>
              <a:buSzPct val="100000"/>
              <a:buFont typeface="Garamond"/>
              <a:buChar char="●"/>
            </a:pPr>
            <a:r>
              <a:rPr lang="en-US">
                <a:solidFill>
                  <a:srgbClr val="000000"/>
                </a:solidFill>
                <a:latin typeface="Garamond"/>
                <a:ea typeface="Garamond"/>
                <a:cs typeface="Garamond"/>
                <a:sym typeface="Garamond"/>
              </a:rPr>
              <a:t>The joy that is found in giving oneself as a gift to another</a:t>
            </a:r>
            <a:endParaRPr>
              <a:solidFill>
                <a:srgbClr val="000000"/>
              </a:solidFill>
              <a:latin typeface="Garamond"/>
              <a:ea typeface="Garamond"/>
              <a:cs typeface="Garamond"/>
              <a:sym typeface="Garamond"/>
            </a:endParaRPr>
          </a:p>
          <a:p>
            <a:pPr marL="0" lvl="0" indent="0" algn="l" rtl="0">
              <a:lnSpc>
                <a:spcPct val="100000"/>
              </a:lnSpc>
              <a:spcBef>
                <a:spcPts val="1000"/>
              </a:spcBef>
              <a:spcAft>
                <a:spcPts val="0"/>
              </a:spcAft>
              <a:buNone/>
            </a:pPr>
            <a:endParaRPr>
              <a:solidFill>
                <a:srgbClr val="000000"/>
              </a:solidFill>
              <a:latin typeface="Garamond"/>
              <a:ea typeface="Garamond"/>
              <a:cs typeface="Garamond"/>
              <a:sym typeface="Garamond"/>
            </a:endParaRPr>
          </a:p>
          <a:p>
            <a:pPr marL="457200" lvl="0" indent="-366395" algn="l" rtl="0">
              <a:lnSpc>
                <a:spcPct val="100000"/>
              </a:lnSpc>
              <a:spcBef>
                <a:spcPts val="1000"/>
              </a:spcBef>
              <a:spcAft>
                <a:spcPts val="0"/>
              </a:spcAft>
              <a:buClr>
                <a:srgbClr val="000000"/>
              </a:buClr>
              <a:buSzPct val="100000"/>
              <a:buFont typeface="Garamond"/>
              <a:buChar char="●"/>
            </a:pPr>
            <a:r>
              <a:rPr lang="en-US">
                <a:solidFill>
                  <a:srgbClr val="000000"/>
                </a:solidFill>
                <a:latin typeface="Garamond"/>
                <a:ea typeface="Garamond"/>
                <a:cs typeface="Garamond"/>
                <a:sym typeface="Garamond"/>
              </a:rPr>
              <a:t>The security and validation that comes from being fully known and loved by another person</a:t>
            </a:r>
            <a:endParaRPr>
              <a:solidFill>
                <a:srgbClr val="000000"/>
              </a:solidFill>
              <a:latin typeface="Garamond"/>
              <a:ea typeface="Garamond"/>
              <a:cs typeface="Garamond"/>
              <a:sym typeface="Garamond"/>
            </a:endParaRPr>
          </a:p>
          <a:p>
            <a:pPr marL="457200" lvl="0" indent="0" algn="l" rtl="0">
              <a:lnSpc>
                <a:spcPct val="100000"/>
              </a:lnSpc>
              <a:spcBef>
                <a:spcPts val="1000"/>
              </a:spcBef>
              <a:spcAft>
                <a:spcPts val="0"/>
              </a:spcAft>
              <a:buNone/>
            </a:pPr>
            <a:endParaRPr>
              <a:solidFill>
                <a:srgbClr val="000000"/>
              </a:solidFill>
              <a:latin typeface="Garamond"/>
              <a:ea typeface="Garamond"/>
              <a:cs typeface="Garamond"/>
              <a:sym typeface="Garamond"/>
            </a:endParaRPr>
          </a:p>
          <a:p>
            <a:pPr marL="457200" lvl="0" indent="-366395" algn="l" rtl="0">
              <a:lnSpc>
                <a:spcPct val="100000"/>
              </a:lnSpc>
              <a:spcBef>
                <a:spcPts val="1000"/>
              </a:spcBef>
              <a:spcAft>
                <a:spcPts val="0"/>
              </a:spcAft>
              <a:buClr>
                <a:srgbClr val="000000"/>
              </a:buClr>
              <a:buSzPct val="100000"/>
              <a:buFont typeface="Garamond"/>
              <a:buChar char="●"/>
            </a:pPr>
            <a:r>
              <a:rPr lang="en-US">
                <a:solidFill>
                  <a:srgbClr val="000000"/>
                </a:solidFill>
                <a:latin typeface="Garamond"/>
                <a:ea typeface="Garamond"/>
                <a:cs typeface="Garamond"/>
                <a:sym typeface="Garamond"/>
              </a:rPr>
              <a:t>While pornography can provide the viewer sexual pleasure, it fails to provide real intimacy, which is often the very desire that leads someone to seek out pornography in the first place.</a:t>
            </a:r>
            <a:endParaRPr>
              <a:solidFill>
                <a:srgbClr val="000000"/>
              </a:solidFill>
              <a:latin typeface="Garamond"/>
              <a:ea typeface="Garamond"/>
              <a:cs typeface="Garamond"/>
              <a:sym typeface="Garamon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g12ad836fa0d_0_22"/>
          <p:cNvSpPr txBox="1">
            <a:spLocks noGrp="1"/>
          </p:cNvSpPr>
          <p:nvPr>
            <p:ph type="body" idx="2"/>
          </p:nvPr>
        </p:nvSpPr>
        <p:spPr>
          <a:xfrm>
            <a:off x="3193889" y="2339811"/>
            <a:ext cx="8433000" cy="2117700"/>
          </a:xfrm>
          <a:prstGeom prst="rect">
            <a:avLst/>
          </a:prstGeom>
        </p:spPr>
        <p:txBody>
          <a:bodyPr spcFirstLastPara="1" wrap="square" lIns="91425" tIns="45700" rIns="91425" bIns="45700" anchor="t" anchorCtr="0">
            <a:normAutofit fontScale="92500" lnSpcReduction="20000"/>
          </a:bodyPr>
          <a:lstStyle/>
          <a:p>
            <a:pPr marL="0" lvl="0" indent="0" algn="l" rtl="0">
              <a:lnSpc>
                <a:spcPct val="100000"/>
              </a:lnSpc>
              <a:spcBef>
                <a:spcPts val="1000"/>
              </a:spcBef>
              <a:spcAft>
                <a:spcPts val="0"/>
              </a:spcAft>
              <a:buNone/>
            </a:pPr>
            <a:r>
              <a:rPr lang="en-US" sz="4000">
                <a:solidFill>
                  <a:srgbClr val="597F77"/>
                </a:solidFill>
                <a:latin typeface="Garamond"/>
                <a:ea typeface="Garamond"/>
                <a:cs typeface="Garamond"/>
                <a:sym typeface="Garamond"/>
              </a:rPr>
              <a:t>“The problem with pornography is not that it shows too much of the person, but that it shows far too little.”</a:t>
            </a:r>
            <a:endParaRPr sz="4000">
              <a:solidFill>
                <a:srgbClr val="597F77"/>
              </a:solidFill>
              <a:latin typeface="Garamond"/>
              <a:ea typeface="Garamond"/>
              <a:cs typeface="Garamond"/>
              <a:sym typeface="Garamond"/>
            </a:endParaRPr>
          </a:p>
          <a:p>
            <a:pPr marL="457200" lvl="0" indent="-406400" algn="l" rtl="0">
              <a:lnSpc>
                <a:spcPct val="100000"/>
              </a:lnSpc>
              <a:spcBef>
                <a:spcPts val="1000"/>
              </a:spcBef>
              <a:spcAft>
                <a:spcPts val="0"/>
              </a:spcAft>
              <a:buClr>
                <a:srgbClr val="597F77"/>
              </a:buClr>
              <a:buSzPts val="2800"/>
              <a:buFont typeface="Garamond"/>
              <a:buChar char="-"/>
            </a:pPr>
            <a:r>
              <a:rPr lang="en-US">
                <a:solidFill>
                  <a:srgbClr val="597F77"/>
                </a:solidFill>
                <a:latin typeface="Garamond"/>
                <a:ea typeface="Garamond"/>
                <a:cs typeface="Garamond"/>
                <a:sym typeface="Garamond"/>
              </a:rPr>
              <a:t>Pope St. John Paul II</a:t>
            </a:r>
            <a:endParaRPr>
              <a:solidFill>
                <a:srgbClr val="597F77"/>
              </a:solidFill>
              <a:latin typeface="Garamond"/>
              <a:ea typeface="Garamond"/>
              <a:cs typeface="Garamond"/>
              <a:sym typeface="Garamon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g11c4176a9c2_0_1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Garamond"/>
                <a:ea typeface="Garamond"/>
                <a:cs typeface="Garamond"/>
                <a:sym typeface="Garamond"/>
              </a:rPr>
              <a:t>What is Anthropology?</a:t>
            </a:r>
            <a:endParaRPr dirty="0">
              <a:latin typeface="Garamond"/>
              <a:ea typeface="Garamond"/>
              <a:cs typeface="Garamond"/>
              <a:sym typeface="Garamond"/>
            </a:endParaRPr>
          </a:p>
        </p:txBody>
      </p:sp>
      <p:pic>
        <p:nvPicPr>
          <p:cNvPr id="129" name="Google Shape;129;g11c4176a9c2_0_14"/>
          <p:cNvPicPr preferRelativeResize="0"/>
          <p:nvPr/>
        </p:nvPicPr>
        <p:blipFill>
          <a:blip r:embed="rId3">
            <a:alphaModFix/>
          </a:blip>
          <a:stretch>
            <a:fillRect/>
          </a:stretch>
        </p:blipFill>
        <p:spPr>
          <a:xfrm>
            <a:off x="2361225" y="1520650"/>
            <a:ext cx="7469549" cy="48479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g11c4176a9c2_0_2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Garamond"/>
                <a:ea typeface="Garamond"/>
                <a:cs typeface="Garamond"/>
                <a:sym typeface="Garamond"/>
              </a:rPr>
              <a:t>What is Catholic Anthropology?</a:t>
            </a:r>
            <a:endParaRPr>
              <a:latin typeface="Garamond"/>
              <a:ea typeface="Garamond"/>
              <a:cs typeface="Garamond"/>
              <a:sym typeface="Garamond"/>
            </a:endParaRPr>
          </a:p>
        </p:txBody>
      </p:sp>
      <p:sp>
        <p:nvSpPr>
          <p:cNvPr id="136" name="Google Shape;136;g11c4176a9c2_0_21"/>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lnSpc>
                <a:spcPct val="100000"/>
              </a:lnSpc>
              <a:spcBef>
                <a:spcPts val="1000"/>
              </a:spcBef>
              <a:spcAft>
                <a:spcPts val="0"/>
              </a:spcAft>
              <a:buNone/>
            </a:pPr>
            <a:r>
              <a:rPr lang="en-US" sz="3500">
                <a:solidFill>
                  <a:srgbClr val="000000"/>
                </a:solidFill>
                <a:latin typeface="Garamond"/>
                <a:ea typeface="Garamond"/>
                <a:cs typeface="Garamond"/>
                <a:sym typeface="Garamond"/>
              </a:rPr>
              <a:t>A way of responding to the question, “What does it mean to be a human person?” by studying:</a:t>
            </a:r>
            <a:endParaRPr sz="3500">
              <a:solidFill>
                <a:srgbClr val="000000"/>
              </a:solidFill>
              <a:latin typeface="Garamond"/>
              <a:ea typeface="Garamond"/>
              <a:cs typeface="Garamond"/>
              <a:sym typeface="Garamond"/>
            </a:endParaRPr>
          </a:p>
          <a:p>
            <a:pPr marL="914400" lvl="0" indent="-450850" algn="l" rtl="0">
              <a:lnSpc>
                <a:spcPct val="100000"/>
              </a:lnSpc>
              <a:spcBef>
                <a:spcPts val="1000"/>
              </a:spcBef>
              <a:spcAft>
                <a:spcPts val="0"/>
              </a:spcAft>
              <a:buClr>
                <a:srgbClr val="000000"/>
              </a:buClr>
              <a:buSzPts val="3500"/>
              <a:buFont typeface="Garamond"/>
              <a:buChar char="•"/>
            </a:pPr>
            <a:r>
              <a:rPr lang="en-US" sz="3500">
                <a:solidFill>
                  <a:srgbClr val="000000"/>
                </a:solidFill>
                <a:latin typeface="Garamond"/>
                <a:ea typeface="Garamond"/>
                <a:cs typeface="Garamond"/>
                <a:sym typeface="Garamond"/>
              </a:rPr>
              <a:t>The human person in the context of the created world</a:t>
            </a:r>
            <a:endParaRPr sz="3500">
              <a:solidFill>
                <a:srgbClr val="000000"/>
              </a:solidFill>
              <a:latin typeface="Garamond"/>
              <a:ea typeface="Garamond"/>
              <a:cs typeface="Garamond"/>
              <a:sym typeface="Garamond"/>
            </a:endParaRPr>
          </a:p>
          <a:p>
            <a:pPr marL="914400" lvl="0" indent="-450850" algn="l" rtl="0">
              <a:lnSpc>
                <a:spcPct val="100000"/>
              </a:lnSpc>
              <a:spcBef>
                <a:spcPts val="0"/>
              </a:spcBef>
              <a:spcAft>
                <a:spcPts val="0"/>
              </a:spcAft>
              <a:buClr>
                <a:srgbClr val="000000"/>
              </a:buClr>
              <a:buSzPts val="3500"/>
              <a:buFont typeface="Garamond"/>
              <a:buChar char="•"/>
            </a:pPr>
            <a:r>
              <a:rPr lang="en-US" sz="3500">
                <a:solidFill>
                  <a:srgbClr val="000000"/>
                </a:solidFill>
                <a:latin typeface="Garamond"/>
                <a:ea typeface="Garamond"/>
                <a:cs typeface="Garamond"/>
                <a:sym typeface="Garamond"/>
              </a:rPr>
              <a:t>What Scripture reveals about human nature </a:t>
            </a:r>
            <a:endParaRPr sz="3500">
              <a:solidFill>
                <a:srgbClr val="000000"/>
              </a:solidFill>
              <a:latin typeface="Garamond"/>
              <a:ea typeface="Garamond"/>
              <a:cs typeface="Garamond"/>
              <a:sym typeface="Garamond"/>
            </a:endParaRPr>
          </a:p>
          <a:p>
            <a:pPr marL="914400" lvl="0" indent="-450850" algn="l" rtl="0">
              <a:lnSpc>
                <a:spcPct val="100000"/>
              </a:lnSpc>
              <a:spcBef>
                <a:spcPts val="0"/>
              </a:spcBef>
              <a:spcAft>
                <a:spcPts val="0"/>
              </a:spcAft>
              <a:buClr>
                <a:srgbClr val="000000"/>
              </a:buClr>
              <a:buSzPts val="3500"/>
              <a:buFont typeface="Garamond"/>
              <a:buChar char="•"/>
            </a:pPr>
            <a:r>
              <a:rPr lang="en-US" sz="3500">
                <a:solidFill>
                  <a:srgbClr val="000000"/>
                </a:solidFill>
                <a:latin typeface="Garamond"/>
                <a:ea typeface="Garamond"/>
                <a:cs typeface="Garamond"/>
                <a:sym typeface="Garamond"/>
              </a:rPr>
              <a:t>What the teachings of the Church (Sacred Tradition) reveal about human nature</a:t>
            </a:r>
            <a:endParaRPr sz="3500">
              <a:solidFill>
                <a:srgbClr val="000000"/>
              </a:solidFill>
              <a:latin typeface="Garamond"/>
              <a:ea typeface="Garamond"/>
              <a:cs typeface="Garamond"/>
              <a:sym typeface="Garamon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365173a88c_0_4"/>
          <p:cNvSpPr txBox="1">
            <a:spLocks noGrp="1"/>
          </p:cNvSpPr>
          <p:nvPr>
            <p:ph type="title"/>
          </p:nvPr>
        </p:nvSpPr>
        <p:spPr>
          <a:xfrm>
            <a:off x="839803" y="457200"/>
            <a:ext cx="5039700" cy="1600200"/>
          </a:xfrm>
          <a:prstGeom prst="rect">
            <a:avLst/>
          </a:prstGeom>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r>
              <a:rPr lang="en-US" sz="3400">
                <a:latin typeface="Garamond"/>
                <a:ea typeface="Garamond"/>
                <a:cs typeface="Garamond"/>
                <a:sym typeface="Garamond"/>
              </a:rPr>
              <a:t>Top 3 Takeaways of Catholic Anthropology</a:t>
            </a:r>
            <a:endParaRPr sz="3400">
              <a:latin typeface="Garamond"/>
              <a:ea typeface="Garamond"/>
              <a:cs typeface="Garamond"/>
              <a:sym typeface="Garamond"/>
            </a:endParaRPr>
          </a:p>
        </p:txBody>
      </p:sp>
      <p:sp>
        <p:nvSpPr>
          <p:cNvPr id="143" name="Google Shape;143;g1365173a88c_0_4"/>
          <p:cNvSpPr txBox="1">
            <a:spLocks noGrp="1"/>
          </p:cNvSpPr>
          <p:nvPr>
            <p:ph type="body" idx="1"/>
          </p:nvPr>
        </p:nvSpPr>
        <p:spPr>
          <a:xfrm>
            <a:off x="839804" y="2232600"/>
            <a:ext cx="5092200" cy="3811500"/>
          </a:xfrm>
          <a:prstGeom prst="rect">
            <a:avLst/>
          </a:prstGeom>
        </p:spPr>
        <p:txBody>
          <a:bodyPr spcFirstLastPara="1" wrap="square" lIns="91425" tIns="45700" rIns="91425" bIns="45700" anchor="t" anchorCtr="0">
            <a:noAutofit/>
          </a:bodyPr>
          <a:lstStyle/>
          <a:p>
            <a:pPr marL="457200" lvl="0" indent="-387350" algn="l" rtl="0">
              <a:lnSpc>
                <a:spcPct val="100000"/>
              </a:lnSpc>
              <a:spcBef>
                <a:spcPts val="1000"/>
              </a:spcBef>
              <a:spcAft>
                <a:spcPts val="0"/>
              </a:spcAft>
              <a:buClr>
                <a:srgbClr val="000000"/>
              </a:buClr>
              <a:buSzPts val="2500"/>
              <a:buFont typeface="Garamond"/>
              <a:buAutoNum type="arabicPeriod"/>
            </a:pPr>
            <a:r>
              <a:rPr lang="en-US" sz="2500">
                <a:solidFill>
                  <a:srgbClr val="000000"/>
                </a:solidFill>
                <a:latin typeface="Garamond"/>
                <a:ea typeface="Garamond"/>
                <a:cs typeface="Garamond"/>
                <a:sym typeface="Garamond"/>
              </a:rPr>
              <a:t>Human beings are made for intimate relationship with God and others.</a:t>
            </a:r>
            <a:endParaRPr sz="2500">
              <a:solidFill>
                <a:srgbClr val="000000"/>
              </a:solidFill>
              <a:latin typeface="Garamond"/>
              <a:ea typeface="Garamond"/>
              <a:cs typeface="Garamond"/>
              <a:sym typeface="Garamond"/>
            </a:endParaRPr>
          </a:p>
          <a:p>
            <a:pPr marL="457200" lvl="0" indent="-387350" algn="l" rtl="0">
              <a:lnSpc>
                <a:spcPct val="100000"/>
              </a:lnSpc>
              <a:spcBef>
                <a:spcPts val="0"/>
              </a:spcBef>
              <a:spcAft>
                <a:spcPts val="0"/>
              </a:spcAft>
              <a:buClr>
                <a:srgbClr val="000000"/>
              </a:buClr>
              <a:buSzPts val="2500"/>
              <a:buFont typeface="Garamond"/>
              <a:buAutoNum type="arabicPeriod"/>
            </a:pPr>
            <a:r>
              <a:rPr lang="en-US" sz="2500">
                <a:solidFill>
                  <a:srgbClr val="000000"/>
                </a:solidFill>
                <a:latin typeface="Garamond"/>
                <a:ea typeface="Garamond"/>
                <a:cs typeface="Garamond"/>
                <a:sym typeface="Garamond"/>
              </a:rPr>
              <a:t>There is a unity between body and soul.</a:t>
            </a:r>
            <a:endParaRPr sz="2500">
              <a:solidFill>
                <a:srgbClr val="000000"/>
              </a:solidFill>
              <a:latin typeface="Garamond"/>
              <a:ea typeface="Garamond"/>
              <a:cs typeface="Garamond"/>
              <a:sym typeface="Garamond"/>
            </a:endParaRPr>
          </a:p>
          <a:p>
            <a:pPr marL="457200" lvl="0" indent="-387350" algn="l" rtl="0">
              <a:lnSpc>
                <a:spcPct val="100000"/>
              </a:lnSpc>
              <a:spcBef>
                <a:spcPts val="0"/>
              </a:spcBef>
              <a:spcAft>
                <a:spcPts val="0"/>
              </a:spcAft>
              <a:buClr>
                <a:srgbClr val="000000"/>
              </a:buClr>
              <a:buSzPts val="2500"/>
              <a:buFont typeface="Garamond"/>
              <a:buAutoNum type="arabicPeriod"/>
            </a:pPr>
            <a:r>
              <a:rPr lang="en-US" sz="2500">
                <a:solidFill>
                  <a:srgbClr val="000000"/>
                </a:solidFill>
                <a:latin typeface="Garamond"/>
                <a:ea typeface="Garamond"/>
                <a:cs typeface="Garamond"/>
                <a:sym typeface="Garamond"/>
              </a:rPr>
              <a:t>Sexual intimacy represents a complete gift of self, both body and soul.</a:t>
            </a:r>
            <a:endParaRPr sz="2500">
              <a:solidFill>
                <a:srgbClr val="000000"/>
              </a:solidFill>
              <a:latin typeface="Garamond"/>
              <a:ea typeface="Garamond"/>
              <a:cs typeface="Garamond"/>
              <a:sym typeface="Garamond"/>
            </a:endParaRPr>
          </a:p>
        </p:txBody>
      </p:sp>
      <p:pic>
        <p:nvPicPr>
          <p:cNvPr id="144" name="Google Shape;144;g1365173a88c_0_4"/>
          <p:cNvPicPr preferRelativeResize="0"/>
          <p:nvPr/>
        </p:nvPicPr>
        <p:blipFill>
          <a:blip r:embed="rId3">
            <a:alphaModFix/>
          </a:blip>
          <a:stretch>
            <a:fillRect/>
          </a:stretch>
        </p:blipFill>
        <p:spPr>
          <a:xfrm>
            <a:off x="6407475" y="1670689"/>
            <a:ext cx="5506976" cy="41173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1365173a88c_0_142"/>
          <p:cNvSpPr/>
          <p:nvPr/>
        </p:nvSpPr>
        <p:spPr>
          <a:xfrm>
            <a:off x="625725" y="2378387"/>
            <a:ext cx="5507100" cy="11484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1" name="Google Shape;151;g1365173a88c_0_142"/>
          <p:cNvPicPr preferRelativeResize="0"/>
          <p:nvPr/>
        </p:nvPicPr>
        <p:blipFill>
          <a:blip r:embed="rId3">
            <a:alphaModFix/>
          </a:blip>
          <a:stretch>
            <a:fillRect/>
          </a:stretch>
        </p:blipFill>
        <p:spPr>
          <a:xfrm>
            <a:off x="6407475" y="1670689"/>
            <a:ext cx="5506976" cy="4117325"/>
          </a:xfrm>
          <a:prstGeom prst="rect">
            <a:avLst/>
          </a:prstGeom>
          <a:noFill/>
          <a:ln>
            <a:noFill/>
          </a:ln>
        </p:spPr>
      </p:pic>
      <p:sp>
        <p:nvSpPr>
          <p:cNvPr id="152" name="Google Shape;152;g1365173a88c_0_142"/>
          <p:cNvSpPr txBox="1">
            <a:spLocks noGrp="1"/>
          </p:cNvSpPr>
          <p:nvPr>
            <p:ph type="title"/>
          </p:nvPr>
        </p:nvSpPr>
        <p:spPr>
          <a:xfrm>
            <a:off x="839803" y="457200"/>
            <a:ext cx="5039700" cy="1600200"/>
          </a:xfrm>
          <a:prstGeom prst="rect">
            <a:avLst/>
          </a:prstGeom>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r>
              <a:rPr lang="en-US" sz="3400">
                <a:latin typeface="Garamond"/>
                <a:ea typeface="Garamond"/>
                <a:cs typeface="Garamond"/>
                <a:sym typeface="Garamond"/>
              </a:rPr>
              <a:t>Top 3 Takeaways of Catholic Anthropology</a:t>
            </a:r>
            <a:endParaRPr sz="3400">
              <a:latin typeface="Garamond"/>
              <a:ea typeface="Garamond"/>
              <a:cs typeface="Garamond"/>
              <a:sym typeface="Garamond"/>
            </a:endParaRPr>
          </a:p>
        </p:txBody>
      </p:sp>
      <p:sp>
        <p:nvSpPr>
          <p:cNvPr id="153" name="Google Shape;153;g1365173a88c_0_142"/>
          <p:cNvSpPr txBox="1">
            <a:spLocks noGrp="1"/>
          </p:cNvSpPr>
          <p:nvPr>
            <p:ph type="body" idx="1"/>
          </p:nvPr>
        </p:nvSpPr>
        <p:spPr>
          <a:xfrm>
            <a:off x="839804" y="2232600"/>
            <a:ext cx="5092200" cy="3811500"/>
          </a:xfrm>
          <a:prstGeom prst="rect">
            <a:avLst/>
          </a:prstGeom>
        </p:spPr>
        <p:txBody>
          <a:bodyPr spcFirstLastPara="1" wrap="square" lIns="91425" tIns="45700" rIns="91425" bIns="45700" anchor="t" anchorCtr="0">
            <a:noAutofit/>
          </a:bodyPr>
          <a:lstStyle/>
          <a:p>
            <a:pPr marL="457200" lvl="0" indent="-387350" algn="l" rtl="0">
              <a:lnSpc>
                <a:spcPct val="100000"/>
              </a:lnSpc>
              <a:spcBef>
                <a:spcPts val="1000"/>
              </a:spcBef>
              <a:spcAft>
                <a:spcPts val="0"/>
              </a:spcAft>
              <a:buClr>
                <a:srgbClr val="000000"/>
              </a:buClr>
              <a:buSzPts val="2500"/>
              <a:buFont typeface="Garamond"/>
              <a:buAutoNum type="arabicPeriod"/>
            </a:pPr>
            <a:r>
              <a:rPr lang="en-US" sz="2500" dirty="0">
                <a:solidFill>
                  <a:srgbClr val="000000"/>
                </a:solidFill>
                <a:latin typeface="Garamond"/>
                <a:ea typeface="Garamond"/>
                <a:cs typeface="Garamond"/>
                <a:sym typeface="Garamond"/>
              </a:rPr>
              <a:t>Human beings are made for intimate relationship with God and others.</a:t>
            </a:r>
            <a:endParaRPr sz="2500" dirty="0">
              <a:solidFill>
                <a:srgbClr val="000000"/>
              </a:solidFill>
              <a:latin typeface="Garamond"/>
              <a:ea typeface="Garamond"/>
              <a:cs typeface="Garamond"/>
              <a:sym typeface="Garamond"/>
            </a:endParaRPr>
          </a:p>
          <a:p>
            <a:pPr marL="457200" lvl="0" indent="-387350" algn="l" rtl="0">
              <a:lnSpc>
                <a:spcPct val="100000"/>
              </a:lnSpc>
              <a:spcBef>
                <a:spcPts val="0"/>
              </a:spcBef>
              <a:spcAft>
                <a:spcPts val="0"/>
              </a:spcAft>
              <a:buClr>
                <a:srgbClr val="000000"/>
              </a:buClr>
              <a:buSzPts val="2500"/>
              <a:buFont typeface="Garamond"/>
              <a:buAutoNum type="arabicPeriod"/>
            </a:pPr>
            <a:r>
              <a:rPr lang="en-US" sz="2500" dirty="0">
                <a:solidFill>
                  <a:srgbClr val="000000"/>
                </a:solidFill>
                <a:latin typeface="Garamond"/>
                <a:ea typeface="Garamond"/>
                <a:cs typeface="Garamond"/>
                <a:sym typeface="Garamond"/>
              </a:rPr>
              <a:t>There is a unity between body and soul.</a:t>
            </a:r>
            <a:endParaRPr sz="2500" dirty="0">
              <a:solidFill>
                <a:srgbClr val="000000"/>
              </a:solidFill>
              <a:latin typeface="Garamond"/>
              <a:ea typeface="Garamond"/>
              <a:cs typeface="Garamond"/>
              <a:sym typeface="Garamond"/>
            </a:endParaRPr>
          </a:p>
          <a:p>
            <a:pPr marL="457200" lvl="0" indent="-387350" algn="l" rtl="0">
              <a:lnSpc>
                <a:spcPct val="100000"/>
              </a:lnSpc>
              <a:spcBef>
                <a:spcPts val="0"/>
              </a:spcBef>
              <a:spcAft>
                <a:spcPts val="0"/>
              </a:spcAft>
              <a:buClr>
                <a:srgbClr val="000000"/>
              </a:buClr>
              <a:buSzPts val="2500"/>
              <a:buFont typeface="Garamond"/>
              <a:buAutoNum type="arabicPeriod"/>
            </a:pPr>
            <a:r>
              <a:rPr lang="en-US" sz="2500" dirty="0">
                <a:solidFill>
                  <a:srgbClr val="000000"/>
                </a:solidFill>
                <a:latin typeface="Garamond"/>
                <a:ea typeface="Garamond"/>
                <a:cs typeface="Garamond"/>
                <a:sym typeface="Garamond"/>
              </a:rPr>
              <a:t>Sexual intimacy represents a complete gift of self, both body and soul.</a:t>
            </a:r>
            <a:endParaRPr sz="2500" dirty="0">
              <a:solidFill>
                <a:srgbClr val="000000"/>
              </a:solidFill>
              <a:latin typeface="Garamond"/>
              <a:ea typeface="Garamond"/>
              <a:cs typeface="Garamond"/>
              <a:sym typeface="Garamon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11c4176a9c2_0_2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Garamond"/>
                <a:ea typeface="Garamond"/>
                <a:cs typeface="Garamond"/>
                <a:sym typeface="Garamond"/>
              </a:rPr>
              <a:t>The Human Person as </a:t>
            </a:r>
            <a:r>
              <a:rPr lang="en-US" i="1">
                <a:latin typeface="Garamond"/>
                <a:ea typeface="Garamond"/>
                <a:cs typeface="Garamond"/>
                <a:sym typeface="Garamond"/>
              </a:rPr>
              <a:t>Imago Dei</a:t>
            </a:r>
            <a:endParaRPr i="1">
              <a:latin typeface="Garamond"/>
              <a:ea typeface="Garamond"/>
              <a:cs typeface="Garamond"/>
              <a:sym typeface="Garamond"/>
            </a:endParaRPr>
          </a:p>
        </p:txBody>
      </p:sp>
      <p:sp>
        <p:nvSpPr>
          <p:cNvPr id="160" name="Google Shape;160;g11c4176a9c2_0_27"/>
          <p:cNvSpPr txBox="1">
            <a:spLocks noGrp="1"/>
          </p:cNvSpPr>
          <p:nvPr>
            <p:ph type="body" idx="1"/>
          </p:nvPr>
        </p:nvSpPr>
        <p:spPr>
          <a:xfrm>
            <a:off x="838200" y="1825625"/>
            <a:ext cx="11104800" cy="4351200"/>
          </a:xfrm>
          <a:prstGeom prst="rect">
            <a:avLst/>
          </a:prstGeom>
        </p:spPr>
        <p:txBody>
          <a:bodyPr spcFirstLastPara="1" wrap="square" lIns="91425" tIns="45700" rIns="91425" bIns="45700" anchor="t" anchorCtr="0">
            <a:normAutofit lnSpcReduction="10000"/>
          </a:bodyPr>
          <a:lstStyle/>
          <a:p>
            <a:pPr marL="457200" lvl="0" indent="-406400" algn="l" rtl="0">
              <a:lnSpc>
                <a:spcPct val="100000"/>
              </a:lnSpc>
              <a:spcBef>
                <a:spcPts val="1000"/>
              </a:spcBef>
              <a:spcAft>
                <a:spcPts val="0"/>
              </a:spcAft>
              <a:buClr>
                <a:srgbClr val="000000"/>
              </a:buClr>
              <a:buSzPts val="2800"/>
              <a:buFont typeface="Garamond"/>
              <a:buChar char="•"/>
            </a:pPr>
            <a:r>
              <a:rPr lang="en-US">
                <a:solidFill>
                  <a:srgbClr val="000000"/>
                </a:solidFill>
                <a:latin typeface="Garamond"/>
                <a:ea typeface="Garamond"/>
                <a:cs typeface="Garamond"/>
                <a:sym typeface="Garamond"/>
              </a:rPr>
              <a:t>To be human is to be made in the </a:t>
            </a:r>
            <a:r>
              <a:rPr lang="en-US" b="1" i="1">
                <a:solidFill>
                  <a:srgbClr val="000000"/>
                </a:solidFill>
                <a:latin typeface="Garamond"/>
                <a:ea typeface="Garamond"/>
                <a:cs typeface="Garamond"/>
                <a:sym typeface="Garamond"/>
              </a:rPr>
              <a:t>image and likeness of God </a:t>
            </a:r>
            <a:r>
              <a:rPr lang="en-US">
                <a:solidFill>
                  <a:srgbClr val="000000"/>
                </a:solidFill>
                <a:latin typeface="Garamond"/>
                <a:ea typeface="Garamond"/>
                <a:cs typeface="Garamond"/>
                <a:sym typeface="Garamond"/>
              </a:rPr>
              <a:t>(Imago Dei). </a:t>
            </a:r>
            <a:endParaRPr>
              <a:solidFill>
                <a:srgbClr val="000000"/>
              </a:solidFill>
              <a:latin typeface="Garamond"/>
              <a:ea typeface="Garamond"/>
              <a:cs typeface="Garamond"/>
              <a:sym typeface="Garamond"/>
            </a:endParaRPr>
          </a:p>
          <a:p>
            <a:pPr marL="0" lvl="0" indent="0" algn="l" rtl="0">
              <a:lnSpc>
                <a:spcPct val="100000"/>
              </a:lnSpc>
              <a:spcBef>
                <a:spcPts val="1000"/>
              </a:spcBef>
              <a:spcAft>
                <a:spcPts val="0"/>
              </a:spcAft>
              <a:buNone/>
            </a:pPr>
            <a:endParaRPr>
              <a:solidFill>
                <a:srgbClr val="000000"/>
              </a:solidFill>
              <a:latin typeface="Garamond"/>
              <a:ea typeface="Garamond"/>
              <a:cs typeface="Garamond"/>
              <a:sym typeface="Garamond"/>
            </a:endParaRPr>
          </a:p>
          <a:p>
            <a:pPr marL="457200" lvl="0" indent="-406400" algn="l" rtl="0">
              <a:lnSpc>
                <a:spcPct val="100000"/>
              </a:lnSpc>
              <a:spcBef>
                <a:spcPts val="1000"/>
              </a:spcBef>
              <a:spcAft>
                <a:spcPts val="0"/>
              </a:spcAft>
              <a:buClr>
                <a:srgbClr val="000000"/>
              </a:buClr>
              <a:buSzPts val="2800"/>
              <a:buFont typeface="Garamond"/>
              <a:buChar char="•"/>
            </a:pPr>
            <a:r>
              <a:rPr lang="en-US">
                <a:solidFill>
                  <a:srgbClr val="000000"/>
                </a:solidFill>
                <a:latin typeface="Garamond"/>
                <a:ea typeface="Garamond"/>
                <a:cs typeface="Garamond"/>
                <a:sym typeface="Garamond"/>
              </a:rPr>
              <a:t>“Then God said: Let us make human beings in our image, after our likeness… God created mankind in his image; in the image of God he created them; male and female he created them” (Gen. 1: 26-27).</a:t>
            </a:r>
            <a:endParaRPr>
              <a:solidFill>
                <a:srgbClr val="000000"/>
              </a:solidFill>
              <a:latin typeface="Garamond"/>
              <a:ea typeface="Garamond"/>
              <a:cs typeface="Garamond"/>
              <a:sym typeface="Garamond"/>
            </a:endParaRPr>
          </a:p>
          <a:p>
            <a:pPr marL="0" lvl="0" indent="0" algn="l" rtl="0">
              <a:lnSpc>
                <a:spcPct val="100000"/>
              </a:lnSpc>
              <a:spcBef>
                <a:spcPts val="1000"/>
              </a:spcBef>
              <a:spcAft>
                <a:spcPts val="0"/>
              </a:spcAft>
              <a:buNone/>
            </a:pPr>
            <a:endParaRPr>
              <a:solidFill>
                <a:srgbClr val="000000"/>
              </a:solidFill>
              <a:latin typeface="Garamond"/>
              <a:ea typeface="Garamond"/>
              <a:cs typeface="Garamond"/>
              <a:sym typeface="Garamond"/>
            </a:endParaRPr>
          </a:p>
          <a:p>
            <a:pPr marL="457200" lvl="0" indent="-406400" algn="l" rtl="0">
              <a:lnSpc>
                <a:spcPct val="100000"/>
              </a:lnSpc>
              <a:spcBef>
                <a:spcPts val="1000"/>
              </a:spcBef>
              <a:spcAft>
                <a:spcPts val="0"/>
              </a:spcAft>
              <a:buClr>
                <a:srgbClr val="000000"/>
              </a:buClr>
              <a:buSzPts val="2800"/>
              <a:buFont typeface="Garamond"/>
              <a:buChar char="•"/>
            </a:pPr>
            <a:r>
              <a:rPr lang="en-US">
                <a:solidFill>
                  <a:srgbClr val="000000"/>
                </a:solidFill>
                <a:latin typeface="Garamond"/>
                <a:ea typeface="Garamond"/>
                <a:cs typeface="Garamond"/>
                <a:sym typeface="Garamond"/>
              </a:rPr>
              <a:t>The Trinity is the </a:t>
            </a:r>
            <a:r>
              <a:rPr lang="en-US" i="1">
                <a:solidFill>
                  <a:srgbClr val="000000"/>
                </a:solidFill>
                <a:latin typeface="Garamond"/>
                <a:ea typeface="Garamond"/>
                <a:cs typeface="Garamond"/>
                <a:sym typeface="Garamond"/>
              </a:rPr>
              <a:t>intimate </a:t>
            </a:r>
            <a:r>
              <a:rPr lang="en-US">
                <a:solidFill>
                  <a:srgbClr val="000000"/>
                </a:solidFill>
                <a:latin typeface="Garamond"/>
                <a:ea typeface="Garamond"/>
                <a:cs typeface="Garamond"/>
                <a:sym typeface="Garamond"/>
              </a:rPr>
              <a:t>communion of Father, Son and Holy Spirit</a:t>
            </a:r>
            <a:endParaRPr>
              <a:solidFill>
                <a:srgbClr val="000000"/>
              </a:solidFill>
              <a:latin typeface="Garamond"/>
              <a:ea typeface="Garamond"/>
              <a:cs typeface="Garamond"/>
              <a:sym typeface="Garamond"/>
            </a:endParaRPr>
          </a:p>
          <a:p>
            <a:pPr marL="914400" lvl="1" indent="-381000" algn="l" rtl="0">
              <a:lnSpc>
                <a:spcPct val="100000"/>
              </a:lnSpc>
              <a:spcBef>
                <a:spcPts val="0"/>
              </a:spcBef>
              <a:spcAft>
                <a:spcPts val="0"/>
              </a:spcAft>
              <a:buClr>
                <a:srgbClr val="000000"/>
              </a:buClr>
              <a:buSzPts val="2400"/>
              <a:buFont typeface="Garamond"/>
              <a:buChar char="•"/>
            </a:pPr>
            <a:r>
              <a:rPr lang="en-US">
                <a:solidFill>
                  <a:srgbClr val="000000"/>
                </a:solidFill>
                <a:latin typeface="Garamond"/>
                <a:ea typeface="Garamond"/>
                <a:cs typeface="Garamond"/>
                <a:sym typeface="Garamond"/>
              </a:rPr>
              <a:t>We are made for </a:t>
            </a:r>
            <a:r>
              <a:rPr lang="en-US" i="1">
                <a:solidFill>
                  <a:srgbClr val="000000"/>
                </a:solidFill>
                <a:latin typeface="Garamond"/>
                <a:ea typeface="Garamond"/>
                <a:cs typeface="Garamond"/>
                <a:sym typeface="Garamond"/>
              </a:rPr>
              <a:t>intimate </a:t>
            </a:r>
            <a:r>
              <a:rPr lang="en-US">
                <a:solidFill>
                  <a:srgbClr val="000000"/>
                </a:solidFill>
                <a:latin typeface="Garamond"/>
                <a:ea typeface="Garamond"/>
                <a:cs typeface="Garamond"/>
                <a:sym typeface="Garamond"/>
              </a:rPr>
              <a:t>relationship with God and others</a:t>
            </a:r>
            <a:endParaRPr>
              <a:solidFill>
                <a:srgbClr val="000000"/>
              </a:solidFill>
              <a:latin typeface="Garamond"/>
              <a:ea typeface="Garamond"/>
              <a:cs typeface="Garamond"/>
              <a:sym typeface="Garamond"/>
            </a:endParaRPr>
          </a:p>
          <a:p>
            <a:pPr marL="0" lvl="0" indent="0" algn="l" rtl="0">
              <a:spcBef>
                <a:spcPts val="1000"/>
              </a:spcBef>
              <a:spcAft>
                <a:spcPts val="0"/>
              </a:spcAft>
              <a:buNone/>
            </a:pPr>
            <a:endParaRPr>
              <a:solidFill>
                <a:srgbClr val="0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12ed7542abb_1_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Garamond"/>
                <a:ea typeface="Garamond"/>
                <a:cs typeface="Garamond"/>
                <a:sym typeface="Garamond"/>
              </a:rPr>
              <a:t>What is Intimacy?</a:t>
            </a:r>
            <a:endParaRPr>
              <a:latin typeface="Garamond"/>
              <a:ea typeface="Garamond"/>
              <a:cs typeface="Garamond"/>
              <a:sym typeface="Garamond"/>
            </a:endParaRPr>
          </a:p>
        </p:txBody>
      </p:sp>
      <p:sp>
        <p:nvSpPr>
          <p:cNvPr id="167" name="Google Shape;167;g12ed7542abb_1_0"/>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lnSpcReduction="10000"/>
          </a:bodyPr>
          <a:lstStyle/>
          <a:p>
            <a:pPr marL="0" lvl="0" indent="0" algn="l" rtl="0">
              <a:lnSpc>
                <a:spcPct val="100000"/>
              </a:lnSpc>
              <a:spcBef>
                <a:spcPts val="1000"/>
              </a:spcBef>
              <a:spcAft>
                <a:spcPts val="0"/>
              </a:spcAft>
              <a:buNone/>
            </a:pPr>
            <a:r>
              <a:rPr lang="en-US">
                <a:solidFill>
                  <a:srgbClr val="000000"/>
                </a:solidFill>
                <a:latin typeface="Garamond"/>
                <a:ea typeface="Garamond"/>
                <a:cs typeface="Garamond"/>
                <a:sym typeface="Garamond"/>
              </a:rPr>
              <a:t>Intimacy refers to familiarity or closeness in relationship</a:t>
            </a:r>
            <a:endParaRPr>
              <a:solidFill>
                <a:srgbClr val="000000"/>
              </a:solidFill>
              <a:latin typeface="Garamond"/>
              <a:ea typeface="Garamond"/>
              <a:cs typeface="Garamond"/>
              <a:sym typeface="Garamond"/>
            </a:endParaRPr>
          </a:p>
          <a:p>
            <a:pPr marL="0" lvl="0" indent="0" algn="l" rtl="0">
              <a:lnSpc>
                <a:spcPct val="100000"/>
              </a:lnSpc>
              <a:spcBef>
                <a:spcPts val="1000"/>
              </a:spcBef>
              <a:spcAft>
                <a:spcPts val="0"/>
              </a:spcAft>
              <a:buNone/>
            </a:pPr>
            <a:endParaRPr>
              <a:solidFill>
                <a:srgbClr val="000000"/>
              </a:solidFill>
              <a:latin typeface="Garamond"/>
              <a:ea typeface="Garamond"/>
              <a:cs typeface="Garamond"/>
              <a:sym typeface="Garamond"/>
            </a:endParaRPr>
          </a:p>
          <a:p>
            <a:pPr marL="0" lvl="0" indent="0" algn="l" rtl="0">
              <a:lnSpc>
                <a:spcPct val="100000"/>
              </a:lnSpc>
              <a:spcBef>
                <a:spcPts val="1000"/>
              </a:spcBef>
              <a:spcAft>
                <a:spcPts val="0"/>
              </a:spcAft>
              <a:buNone/>
            </a:pPr>
            <a:r>
              <a:rPr lang="en-US">
                <a:solidFill>
                  <a:srgbClr val="000000"/>
                </a:solidFill>
                <a:latin typeface="Garamond"/>
                <a:ea typeface="Garamond"/>
                <a:cs typeface="Garamond"/>
                <a:sym typeface="Garamond"/>
              </a:rPr>
              <a:t>Different kinds of intimacy:</a:t>
            </a:r>
            <a:endParaRPr>
              <a:solidFill>
                <a:srgbClr val="000000"/>
              </a:solidFill>
              <a:latin typeface="Garamond"/>
              <a:ea typeface="Garamond"/>
              <a:cs typeface="Garamond"/>
              <a:sym typeface="Garamond"/>
            </a:endParaRPr>
          </a:p>
          <a:p>
            <a:pPr marL="914400" lvl="0" indent="-406400" algn="l" rtl="0">
              <a:lnSpc>
                <a:spcPct val="100000"/>
              </a:lnSpc>
              <a:spcBef>
                <a:spcPts val="1000"/>
              </a:spcBef>
              <a:spcAft>
                <a:spcPts val="0"/>
              </a:spcAft>
              <a:buClr>
                <a:srgbClr val="000000"/>
              </a:buClr>
              <a:buSzPts val="2800"/>
              <a:buFont typeface="Garamond"/>
              <a:buChar char="●"/>
            </a:pPr>
            <a:r>
              <a:rPr lang="en-US">
                <a:solidFill>
                  <a:srgbClr val="000000"/>
                </a:solidFill>
                <a:latin typeface="Garamond"/>
                <a:ea typeface="Garamond"/>
                <a:cs typeface="Garamond"/>
                <a:sym typeface="Garamond"/>
              </a:rPr>
              <a:t>Spiritual</a:t>
            </a:r>
            <a:endParaRPr>
              <a:solidFill>
                <a:srgbClr val="000000"/>
              </a:solidFill>
              <a:latin typeface="Garamond"/>
              <a:ea typeface="Garamond"/>
              <a:cs typeface="Garamond"/>
              <a:sym typeface="Garamond"/>
            </a:endParaRPr>
          </a:p>
          <a:p>
            <a:pPr marL="914400" lvl="0" indent="-406400" algn="l" rtl="0">
              <a:lnSpc>
                <a:spcPct val="100000"/>
              </a:lnSpc>
              <a:spcBef>
                <a:spcPts val="0"/>
              </a:spcBef>
              <a:spcAft>
                <a:spcPts val="0"/>
              </a:spcAft>
              <a:buClr>
                <a:srgbClr val="000000"/>
              </a:buClr>
              <a:buSzPts val="2800"/>
              <a:buFont typeface="Garamond"/>
              <a:buChar char="●"/>
            </a:pPr>
            <a:r>
              <a:rPr lang="en-US">
                <a:solidFill>
                  <a:srgbClr val="000000"/>
                </a:solidFill>
                <a:latin typeface="Garamond"/>
                <a:ea typeface="Garamond"/>
                <a:cs typeface="Garamond"/>
                <a:sym typeface="Garamond"/>
              </a:rPr>
              <a:t>Emotional</a:t>
            </a:r>
            <a:endParaRPr>
              <a:solidFill>
                <a:srgbClr val="000000"/>
              </a:solidFill>
              <a:latin typeface="Garamond"/>
              <a:ea typeface="Garamond"/>
              <a:cs typeface="Garamond"/>
              <a:sym typeface="Garamond"/>
            </a:endParaRPr>
          </a:p>
          <a:p>
            <a:pPr marL="914400" lvl="0" indent="-406400" algn="l" rtl="0">
              <a:lnSpc>
                <a:spcPct val="100000"/>
              </a:lnSpc>
              <a:spcBef>
                <a:spcPts val="0"/>
              </a:spcBef>
              <a:spcAft>
                <a:spcPts val="0"/>
              </a:spcAft>
              <a:buClr>
                <a:srgbClr val="000000"/>
              </a:buClr>
              <a:buSzPts val="2800"/>
              <a:buFont typeface="Garamond"/>
              <a:buChar char="●"/>
            </a:pPr>
            <a:r>
              <a:rPr lang="en-US">
                <a:solidFill>
                  <a:srgbClr val="000000"/>
                </a:solidFill>
                <a:latin typeface="Garamond"/>
                <a:ea typeface="Garamond"/>
                <a:cs typeface="Garamond"/>
                <a:sym typeface="Garamond"/>
              </a:rPr>
              <a:t>Intellectual</a:t>
            </a:r>
            <a:endParaRPr>
              <a:solidFill>
                <a:srgbClr val="000000"/>
              </a:solidFill>
              <a:latin typeface="Garamond"/>
              <a:ea typeface="Garamond"/>
              <a:cs typeface="Garamond"/>
              <a:sym typeface="Garamond"/>
            </a:endParaRPr>
          </a:p>
          <a:p>
            <a:pPr marL="914400" lvl="0" indent="-406400" algn="l" rtl="0">
              <a:lnSpc>
                <a:spcPct val="100000"/>
              </a:lnSpc>
              <a:spcBef>
                <a:spcPts val="0"/>
              </a:spcBef>
              <a:spcAft>
                <a:spcPts val="0"/>
              </a:spcAft>
              <a:buClr>
                <a:srgbClr val="000000"/>
              </a:buClr>
              <a:buSzPts val="2800"/>
              <a:buFont typeface="Garamond"/>
              <a:buChar char="●"/>
            </a:pPr>
            <a:r>
              <a:rPr lang="en-US">
                <a:solidFill>
                  <a:srgbClr val="000000"/>
                </a:solidFill>
                <a:latin typeface="Garamond"/>
                <a:ea typeface="Garamond"/>
                <a:cs typeface="Garamond"/>
                <a:sym typeface="Garamond"/>
              </a:rPr>
              <a:t>Experiential</a:t>
            </a:r>
            <a:endParaRPr>
              <a:solidFill>
                <a:srgbClr val="000000"/>
              </a:solidFill>
              <a:latin typeface="Garamond"/>
              <a:ea typeface="Garamond"/>
              <a:cs typeface="Garamond"/>
              <a:sym typeface="Garamond"/>
            </a:endParaRPr>
          </a:p>
          <a:p>
            <a:pPr marL="914400" lvl="0" indent="-406400" algn="l" rtl="0">
              <a:lnSpc>
                <a:spcPct val="100000"/>
              </a:lnSpc>
              <a:spcBef>
                <a:spcPts val="0"/>
              </a:spcBef>
              <a:spcAft>
                <a:spcPts val="0"/>
              </a:spcAft>
              <a:buClr>
                <a:srgbClr val="000000"/>
              </a:buClr>
              <a:buSzPts val="2800"/>
              <a:buFont typeface="Garamond"/>
              <a:buChar char="●"/>
            </a:pPr>
            <a:r>
              <a:rPr lang="en-US">
                <a:solidFill>
                  <a:srgbClr val="000000"/>
                </a:solidFill>
                <a:latin typeface="Garamond"/>
                <a:ea typeface="Garamond"/>
                <a:cs typeface="Garamond"/>
                <a:sym typeface="Garamond"/>
              </a:rPr>
              <a:t>Physical</a:t>
            </a:r>
            <a:endParaRPr>
              <a:solidFill>
                <a:srgbClr val="000000"/>
              </a:solidFill>
              <a:latin typeface="Garamond"/>
              <a:ea typeface="Garamond"/>
              <a:cs typeface="Garamond"/>
              <a:sym typeface="Garamond"/>
            </a:endParaRPr>
          </a:p>
          <a:p>
            <a:pPr marL="914400" lvl="0" indent="-406400" algn="l" rtl="0">
              <a:lnSpc>
                <a:spcPct val="100000"/>
              </a:lnSpc>
              <a:spcBef>
                <a:spcPts val="0"/>
              </a:spcBef>
              <a:spcAft>
                <a:spcPts val="0"/>
              </a:spcAft>
              <a:buClr>
                <a:srgbClr val="000000"/>
              </a:buClr>
              <a:buSzPts val="2800"/>
              <a:buFont typeface="Garamond"/>
              <a:buChar char="●"/>
            </a:pPr>
            <a:r>
              <a:rPr lang="en-US">
                <a:solidFill>
                  <a:srgbClr val="000000"/>
                </a:solidFill>
                <a:latin typeface="Garamond"/>
                <a:ea typeface="Garamond"/>
                <a:cs typeface="Garamond"/>
                <a:sym typeface="Garamond"/>
              </a:rPr>
              <a:t>Sexual</a:t>
            </a:r>
            <a:endParaRPr>
              <a:solidFill>
                <a:srgbClr val="000000"/>
              </a:solidFill>
              <a:latin typeface="Garamond"/>
              <a:ea typeface="Garamond"/>
              <a:cs typeface="Garamond"/>
              <a:sym typeface="Garamond"/>
            </a:endParaRPr>
          </a:p>
        </p:txBody>
      </p:sp>
      <p:pic>
        <p:nvPicPr>
          <p:cNvPr id="168" name="Google Shape;168;g12ed7542abb_1_0"/>
          <p:cNvPicPr preferRelativeResize="0"/>
          <p:nvPr/>
        </p:nvPicPr>
        <p:blipFill>
          <a:blip r:embed="rId3">
            <a:alphaModFix/>
          </a:blip>
          <a:stretch>
            <a:fillRect/>
          </a:stretch>
        </p:blipFill>
        <p:spPr>
          <a:xfrm>
            <a:off x="5633050" y="2421675"/>
            <a:ext cx="5464001" cy="364267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LHD Custom Theme">
      <a:dk1>
        <a:srgbClr val="597F77"/>
      </a:dk1>
      <a:lt1>
        <a:srgbClr val="FFFFFF"/>
      </a:lt1>
      <a:dk2>
        <a:srgbClr val="0C2340"/>
      </a:dk2>
      <a:lt2>
        <a:srgbClr val="D8A89F"/>
      </a:lt2>
      <a:accent1>
        <a:srgbClr val="AE8F40"/>
      </a:accent1>
      <a:accent2>
        <a:srgbClr val="785F50"/>
      </a:accent2>
      <a:accent3>
        <a:srgbClr val="1E589E"/>
      </a:accent3>
      <a:accent4>
        <a:srgbClr val="7FA59D"/>
      </a:accent4>
      <a:accent5>
        <a:srgbClr val="382626"/>
      </a:accent5>
      <a:accent6>
        <a:srgbClr val="E3C2BB"/>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7546</Words>
  <Application>Microsoft Office PowerPoint</Application>
  <PresentationFormat>Widescreen</PresentationFormat>
  <Paragraphs>328</Paragraphs>
  <Slides>35</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Georgia</vt:lpstr>
      <vt:lpstr>Times</vt:lpstr>
      <vt:lpstr>Garamond</vt:lpstr>
      <vt:lpstr>Office Theme</vt:lpstr>
      <vt:lpstr>PowerPoint Presentation</vt:lpstr>
      <vt:lpstr>PowerPoint Presentation</vt:lpstr>
      <vt:lpstr>PowerPoint Presentation</vt:lpstr>
      <vt:lpstr>What is Anthropology?</vt:lpstr>
      <vt:lpstr>What is Catholic Anthropology?</vt:lpstr>
      <vt:lpstr>Top 3 Takeaways of Catholic Anthropology</vt:lpstr>
      <vt:lpstr>Top 3 Takeaways of Catholic Anthropology</vt:lpstr>
      <vt:lpstr>The Human Person as Imago Dei</vt:lpstr>
      <vt:lpstr>What is Intimacy?</vt:lpstr>
      <vt:lpstr>Sexual Intimacy</vt:lpstr>
      <vt:lpstr>PowerPoint Presentation</vt:lpstr>
      <vt:lpstr>Illusions of Intimacy</vt:lpstr>
      <vt:lpstr>Quick Review</vt:lpstr>
      <vt:lpstr>Top 3 Takeaways of Catholic Anthropology</vt:lpstr>
      <vt:lpstr>The Human Person as Body and Soul</vt:lpstr>
      <vt:lpstr>The Human Person as Body and Soul</vt:lpstr>
      <vt:lpstr>The Human Person as Body and Soul</vt:lpstr>
      <vt:lpstr>The Soul</vt:lpstr>
      <vt:lpstr>The Soul</vt:lpstr>
      <vt:lpstr>The Body</vt:lpstr>
      <vt:lpstr>Unity of Body and Soul</vt:lpstr>
      <vt:lpstr>Unity of Body and Soul</vt:lpstr>
      <vt:lpstr>PowerPoint Presentation</vt:lpstr>
      <vt:lpstr>Top 3 Takeaways of Catholic Anthropology</vt:lpstr>
      <vt:lpstr>Made for Love</vt:lpstr>
      <vt:lpstr>Made for Love</vt:lpstr>
      <vt:lpstr>Embodied Love</vt:lpstr>
      <vt:lpstr>Embodied Love</vt:lpstr>
      <vt:lpstr>Embodied Love</vt:lpstr>
      <vt:lpstr>Embodied Love</vt:lpstr>
      <vt:lpstr>Embodied Love</vt:lpstr>
      <vt:lpstr>PowerPoint Presentation</vt:lpstr>
      <vt:lpstr>Embodied Exploitation</vt:lpstr>
      <vt:lpstr>What Pornography Fails to Provide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tara hoover</dc:creator>
  <cp:lastModifiedBy>Christina Leblang</cp:lastModifiedBy>
  <cp:revision>1</cp:revision>
  <dcterms:created xsi:type="dcterms:W3CDTF">2019-03-28T15:18:55Z</dcterms:created>
  <dcterms:modified xsi:type="dcterms:W3CDTF">2023-07-17T22:29:42Z</dcterms:modified>
</cp:coreProperties>
</file>