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Tahoma"/>
      <p:regular r:id="rId28"/>
      <p:bold r:id="rId29"/>
    </p:embeddedFont>
    <p:embeddedFont>
      <p:font typeface="Gill Sans"/>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hQbuCCPpd/wnLNaweEG0avRfV8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Tahoma-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Tahoma-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GillSans-bold.fntdata"/><Relationship Id="rId30" Type="http://schemas.openxmlformats.org/officeDocument/2006/relationships/font" Target="fonts/GillSans-regular.fntdata"/><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18</a:t>
            </a:r>
            <a:r>
              <a:rPr baseline="30000" lang="en-US"/>
              <a:t>th</a:t>
            </a:r>
            <a:r>
              <a:rPr lang="en-US"/>
              <a:t> and 19</a:t>
            </a:r>
            <a:r>
              <a:rPr baseline="30000" lang="en-US"/>
              <a:t>th</a:t>
            </a:r>
            <a:r>
              <a:rPr lang="en-US"/>
              <a:t> century geologists of note:   James Hutton,  Charles Lyell, William Smith among others.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Hutton and Lyell are often associated with the principle of uniformitarianism that essentially applies present day observations of earth processes to what we see in the geologic record.   This concept is often reduced to the phrase “the present is the key to the past.”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William Smith is credited with creating the first geologic map ever, which is a major accomplishment that shaped our understanding of geology from that point forward.  The story of the creation of the first geologic map is detailed in the book:  “The Map That Changed the World:  Willaim Smith and the Birth of Modern Geology by Simon Winchester.   </a:t>
            </a:r>
            <a:endParaRPr/>
          </a:p>
        </p:txBody>
      </p:sp>
      <p:sp>
        <p:nvSpPr>
          <p:cNvPr id="172" name="Google Shape;17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 good moment to hand out the geologic time scale handout, or if the students already have it, to instruct them to get it out for reference.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time scale on this slide is one that is drawn to scale.  Most of the time you see time scales that compress the Hadean, Archaean and Proterozoic since those spans of earth history do not contain much in the way of fossils (as will be discussed on the next sequence of slides).</a:t>
            </a:r>
            <a:endParaRPr/>
          </a:p>
        </p:txBody>
      </p:sp>
      <p:sp>
        <p:nvSpPr>
          <p:cNvPr id="181" name="Google Shape;18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will help the students understand that the other version of the time scale (with the Precambrian condensed) is showing the Phanerozoic in much more detail.   This is the more familiar depiction of the time scale that concentrates much more on the Phanerozoic, since these times periods/eras are defined by changes that can be seen by examining the fossil record.  </a:t>
            </a:r>
            <a:endParaRPr/>
          </a:p>
        </p:txBody>
      </p:sp>
      <p:sp>
        <p:nvSpPr>
          <p:cNvPr id="210" name="Google Shape;21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additional context if desired: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fossils in Paleozoic include lots of sea creatures, but also some of the first amphibians and reptiles (but not dinosaurs yet) and the first forests.  This era includes the transition of life from the oceans to the land.   There were three mass extinctions that happened during this era:   The late Ordovician, the late Devonian and the end Permian.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Much more to say, of course.  Could expand discussions about all of these time periods, if desired.   A great reference for this:  https://ucmp.berkeley.edu/help/timeform.php</a:t>
            </a:r>
            <a:endParaRPr/>
          </a:p>
        </p:txBody>
      </p:sp>
      <p:sp>
        <p:nvSpPr>
          <p:cNvPr id="223" name="Google Shape;22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Additional context: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Two mass extinctions during the Mesozoic—the end Triassic and the end Cretaceous.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Major developments—dinosaurs AND mammals in the Triassic (though mammals did not become dominant until after the non-avian Dinosaurs went extinct at the end of the Cretaceous.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First birds—in the Jurassic (evolved from Dinosaurs, so technically birds are “avian dinosaurs” and the dinosaur clade is not entirely extinct because we still have birds.   So…paleontologists refer to the extinct dinosaurs as the “non-avian dinosaurs” and birds as “avian dinosaurs.”   Archaeopteryx is a famous fossil that embodies the evolutionary transition from non-avian to avian dinosaurs.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Another development in the Mesozoic—the first flowers, which had a big impact of the co-evolution of insects and plants from that point forward. </a:t>
            </a:r>
            <a:endParaRPr/>
          </a:p>
        </p:txBody>
      </p:sp>
      <p:sp>
        <p:nvSpPr>
          <p:cNvPr id="234" name="Google Shape;23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Cenozoic includes the time period that we are in today (the Holocene).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Often considered the “time of mammals” although mammals have actually been on the earth since the Triassic.  They just became dominant once the non-avian dinosaurs went extinct at the end of the Cretaceous because of the asteroid impact.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Note that the time period boundaries on the time scale are very finely divided—this version of the time scale is not to scale at all, the Cenozoic is a very short time period respectively speaking.   For example, the Cenozoic is just 66 million years long.   In comparison, the Cretaceous on its own is 80 million years long, so longer than the entire Cenozoic.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4" name="Google Shape;24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questions are included in the guided notes worksheet for the students.  They could fill in those prompts during the presentation, or maybe by discussing in pairs, or could be completed as homework later if class time is an issue.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Answer to these prompts is explored on the next slide, also detailed on instructor version of the guided notes. </a:t>
            </a:r>
            <a:endParaRPr/>
          </a:p>
        </p:txBody>
      </p:sp>
      <p:sp>
        <p:nvSpPr>
          <p:cNvPr id="254" name="Google Shape;25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answer to the “questions to ponder”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Connects back to the ideas of stratigraphy developed by Bl. Nicholas Steno.   This is the “data” of geology.   Fossils, chemistry, qualities of rocks, radiometric dating---which connects back to the 4</a:t>
            </a:r>
            <a:r>
              <a:rPr baseline="30000" lang="en-US"/>
              <a:t>th</a:t>
            </a:r>
            <a:r>
              <a:rPr lang="en-US"/>
              <a:t> slide of this presentation. </a:t>
            </a:r>
            <a:endParaRPr/>
          </a:p>
        </p:txBody>
      </p:sp>
      <p:sp>
        <p:nvSpPr>
          <p:cNvPr id="262" name="Google Shape;26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brings the lecture out to the big picture—the full age of the earth.   This is what the exercise on Day 2 will explore, when the students will actually make a scale model of Earth history.  This exercise always results in an “AHA” moment where students can get a better sense of the true age of the earth with respect to when human beings show up (which is just ~300,000 years ago)</a:t>
            </a:r>
            <a:endParaRPr/>
          </a:p>
        </p:txBody>
      </p:sp>
      <p:sp>
        <p:nvSpPr>
          <p:cNvPr id="270" name="Google Shape;27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terms of the concept of time, it’s useful to recognize that the earth is just one portion of how we scientifically understand time, with the Big Bang as the scientific staring point.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Factoid:  the scientist who proposed the concept of the Big Bang was a Catholic priest by the name of Georges </a:t>
            </a:r>
            <a:r>
              <a:rPr b="0" i="0" lang="en-US">
                <a:solidFill>
                  <a:srgbClr val="1A1A1A"/>
                </a:solidFill>
                <a:latin typeface="Georgia"/>
                <a:ea typeface="Georgia"/>
                <a:cs typeface="Georgia"/>
                <a:sym typeface="Georgia"/>
              </a:rPr>
              <a:t>Lemaître.   Another great example of a Catholic scientist.  More about him here:  https://www.britannica.com/biography/Georges-Lemaitre </a:t>
            </a:r>
            <a:endParaRPr/>
          </a:p>
          <a:p>
            <a:pPr indent="0" lvl="0" marL="0" rtl="0" algn="l">
              <a:spcBef>
                <a:spcPts val="0"/>
              </a:spcBef>
              <a:spcAft>
                <a:spcPts val="0"/>
              </a:spcAft>
              <a:buNone/>
            </a:pPr>
            <a:r>
              <a:t/>
            </a:r>
            <a:endParaRPr b="0" i="0">
              <a:solidFill>
                <a:srgbClr val="1A1A1A"/>
              </a:solidFill>
              <a:latin typeface="Georgia"/>
              <a:ea typeface="Georgia"/>
              <a:cs typeface="Georgia"/>
              <a:sym typeface="Georgia"/>
            </a:endParaRPr>
          </a:p>
          <a:p>
            <a:pPr indent="0" lvl="0" marL="0" rtl="0" algn="l">
              <a:spcBef>
                <a:spcPts val="0"/>
              </a:spcBef>
              <a:spcAft>
                <a:spcPts val="0"/>
              </a:spcAft>
              <a:buNone/>
            </a:pPr>
            <a:r>
              <a:rPr b="0" i="0" lang="en-US">
                <a:solidFill>
                  <a:srgbClr val="1A1A1A"/>
                </a:solidFill>
                <a:latin typeface="Georgia"/>
                <a:ea typeface="Georgia"/>
                <a:cs typeface="Georgia"/>
                <a:sym typeface="Georgia"/>
              </a:rPr>
              <a:t>The death of stars is what creates heavier elements—through nuclear fusion, and when they experience supernovae, those elements are dispersed through the universe, and eventually coalesce into new stars and planets.  These are the ingredients that make our bodies, and so we are indeed “stardust” in this sense.   We need an old universe in order to exist. </a:t>
            </a:r>
            <a:endParaRPr/>
          </a:p>
        </p:txBody>
      </p:sp>
      <p:sp>
        <p:nvSpPr>
          <p:cNvPr id="279" name="Google Shape;27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image puts four things into perspective 1) the age of the universe “cosmic history”  2) the age of the earth “earth history”  3) life history (when we think life first took hold on the earth).  Note that the starting time is a slanted line on this image, which indicates that we’re not quite sure when this actually happened.   Some evidence suggests as early as 4 billion years ago.    We have definitive fossils (known as stromatolites) from 3.5 billion years ago.   And 4) Human History, depicted here as a short line, which is actually thicker than it should be if the scale was accurate.  </a:t>
            </a:r>
            <a:endParaRPr/>
          </a:p>
        </p:txBody>
      </p:sp>
      <p:sp>
        <p:nvSpPr>
          <p:cNvPr id="288" name="Google Shape;28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Could highlight the different ways in which rocks form and change according to the rock cycle if you want to get into that:</a:t>
            </a:r>
            <a:endParaRPr/>
          </a:p>
          <a:p>
            <a:pPr indent="0" lvl="0" marL="0" rtl="0" algn="l">
              <a:spcBef>
                <a:spcPts val="0"/>
              </a:spcBef>
              <a:spcAft>
                <a:spcPts val="0"/>
              </a:spcAft>
              <a:buNone/>
            </a:pPr>
            <a:r>
              <a:rPr lang="en-US"/>
              <a:t>	Igneous—with the cooling and crystallizing of magma and lava through plate tectonics</a:t>
            </a:r>
            <a:endParaRPr/>
          </a:p>
          <a:p>
            <a:pPr indent="0" lvl="0" marL="0" rtl="0" algn="l">
              <a:spcBef>
                <a:spcPts val="0"/>
              </a:spcBef>
              <a:spcAft>
                <a:spcPts val="0"/>
              </a:spcAft>
              <a:buNone/>
            </a:pPr>
            <a:r>
              <a:rPr lang="en-US"/>
              <a:t>	Sedimentary-the formation of rocks through environmental processes like the erosion, transport and deposition of sediment, or the actions of living things</a:t>
            </a:r>
            <a:endParaRPr/>
          </a:p>
          <a:p>
            <a:pPr indent="0" lvl="0" marL="0" rtl="0" algn="l">
              <a:spcBef>
                <a:spcPts val="0"/>
              </a:spcBef>
              <a:spcAft>
                <a:spcPts val="0"/>
              </a:spcAft>
              <a:buNone/>
            </a:pPr>
            <a:r>
              <a:rPr lang="en-US"/>
              <a:t>	Metamorphic-transformation of rocks through heat and pressure</a:t>
            </a:r>
            <a:endParaRPr/>
          </a:p>
        </p:txBody>
      </p:sp>
      <p:sp>
        <p:nvSpPr>
          <p:cNvPr id="103" name="Google Shape;10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chemical composition—the relevant idea here is that they are made up of substances that sometimes can indicate how they formed, how the environment changed them, and in some cases can be used to reconstruct specific qualities about the ancient earth, like ancient temperature, composition of the atmosphere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structures in the rock—the ones depicted here are ripple marks, that show the way that ancient water was flowing and happened to be preserved in a rock.  There are many examples of these “sedimentary structures” as they are called.  Read more about them here: https://www.britannica.com/science/sedimentary-rock/Sedimentary-structures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Uranium/Lead is referring to the process of radiometric dating.  For rocks, it is typically uranium/lead dating or potassium/argon dating that is used for this purpose.  Students may be more familiar with the concept of carbon dating.  Carbon dating </a:t>
            </a:r>
            <a:r>
              <a:rPr i="1" lang="en-US"/>
              <a:t>is </a:t>
            </a:r>
            <a:r>
              <a:rPr i="0" lang="en-US"/>
              <a:t>a type of radiometric dating but it can not be used to date rock layers for two reasons:  one is because the half life of carbon 14 is relatively short (5730 years) so after about 60,000 years or so, the amount of carbon 14 remaining in a sample is too small to reliably date an object.  Rocks are much older than that.   The second reason is that carbon dating is used for objects that were once alive, since that is what incorporates carbon 14 into their structures.   Ancient archeological remains (e.g., bone, wood) are typically dated this way.  Uranium on the other hand has different isotopes used for dating, one has a half life of 713 million years, the other a half life of 4.5 billion years.   More about radiometric dating of rocks here:  https://www.nature.com/scitable/knowledge/library/dating-rocks-and-fossils-using-geologic-methods-107924044/#:~:text=To%20establish%20the%20age%20of,clocks%20to%20date%20ancient%20events.</a:t>
            </a:r>
            <a:endParaRPr/>
          </a:p>
          <a:p>
            <a:pPr indent="0" lvl="0" marL="0" rtl="0" algn="l">
              <a:spcBef>
                <a:spcPts val="0"/>
              </a:spcBef>
              <a:spcAft>
                <a:spcPts val="0"/>
              </a:spcAft>
              <a:buNone/>
            </a:pPr>
            <a:r>
              <a:t/>
            </a:r>
            <a:endParaRPr/>
          </a:p>
        </p:txBody>
      </p:sp>
      <p:sp>
        <p:nvSpPr>
          <p:cNvPr id="114" name="Google Shape;11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Bishop Ussher is mentioned here because his account of the age of the earth is very well known, and has had lasting effects on the way that people have interpreted the history of the Earth with respect to scripture.   A modern day legacy of this is the Young Earth Creationist movement that adheres to a literal reading of scripture to assert that the earth is not billions of years old but actually thousands of years old.   This assertion requires the rejection of scientific evidence about the age of the universe and the earth (among other things) and is not in alignment with Catholic teaching.    Bishop Ussher belonged to the Church of Ireland, a Protestant denomination which separated from the Catholic church in 1536. </a:t>
            </a:r>
            <a:endParaRPr/>
          </a:p>
        </p:txBody>
      </p:sp>
      <p:sp>
        <p:nvSpPr>
          <p:cNvPr id="131" name="Google Shape;13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Nicholas Steno is an amazing figure in the history of science, and also is a great example of a prominent Catholic scientist.  Highly recommend this book:  The Seashell on the Mountaintop: a story of science, sainthood and the humble genius who discovered a new history of the Earth  by Alan Cutler</a:t>
            </a:r>
            <a:endParaRPr/>
          </a:p>
        </p:txBody>
      </p:sp>
      <p:sp>
        <p:nvSpPr>
          <p:cNvPr id="139" name="Google Shape;13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May want to spend time explaining image on the left.  That the fossils in the “key” are each only found in particular layers.   For example, the oldest fossil, a trilobite is only found in layers 1 and 2.  In effect, they “originated’ or appeared in the rock record in layer 1, and went extinct in layer 2.   The next fossil up from that (the blobby black one) only appears in time layer 2, and so on.   So each fossil can be used to determine the relative age of rock layers based on what we know about when they originate and go extinct.   This is a useful principle because it can be used to correlate rocks over long distances, and sometimes across continents.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many other stratigraphic principles that can be explored (law of original horizontality, law of lateral continuity, law of cross cutting relationships and so on).  Introductory geology or earth science texts often include this content and have interesting block diagram practice problems for students to put rock layers into a sequence according to these principles and laws.  </a:t>
            </a:r>
            <a:endParaRPr/>
          </a:p>
        </p:txBody>
      </p:sp>
      <p:sp>
        <p:nvSpPr>
          <p:cNvPr id="163" name="Google Shape;16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3"/>
          <p:cNvSpPr/>
          <p:nvPr>
            <p:ph idx="2" type="pic"/>
          </p:nvPr>
        </p:nvSpPr>
        <p:spPr>
          <a:xfrm>
            <a:off x="5183188" y="987425"/>
            <a:ext cx="6172200" cy="4873625"/>
          </a:xfrm>
          <a:prstGeom prst="rect">
            <a:avLst/>
          </a:prstGeom>
          <a:noFill/>
          <a:ln>
            <a:noFill/>
          </a:ln>
        </p:spPr>
      </p:sp>
      <p:sp>
        <p:nvSpPr>
          <p:cNvPr id="68" name="Google Shape;68;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sa/4.0/deed.en" TargetMode="External"/><Relationship Id="rId5"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hyperlink" Target="https://commons.wikimedia.org/wiki/File:001_1996_10_14_Geologie.jpg" TargetMode="External"/><Relationship Id="rId5" Type="http://schemas.openxmlformats.org/officeDocument/2006/relationships/hyperlink" Target="https://creativecommons.org/licenses/by-sa/4.0/legalcod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en.wikipedia.org/wiki/en:Creative_Commons" TargetMode="External"/><Relationship Id="rId4" Type="http://schemas.openxmlformats.org/officeDocument/2006/relationships/hyperlink" Target="https://creativecommons.org/licenses/by-sa/4.0/deed.en" TargetMode="External"/><Relationship Id="rId5"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7.jpg"/><Relationship Id="rId5" Type="http://schemas.openxmlformats.org/officeDocument/2006/relationships/image" Target="../media/image21.jpg"/><Relationship Id="rId6"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txBox="1"/>
          <p:nvPr>
            <p:ph type="title"/>
          </p:nvPr>
        </p:nvSpPr>
        <p:spPr>
          <a:xfrm>
            <a:off x="373101" y="-137160"/>
            <a:ext cx="4780789"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br>
              <a:rPr lang="en-US" sz="5400"/>
            </a:br>
            <a:r>
              <a:rPr lang="en-US" sz="5400"/>
              <a:t>Exploring </a:t>
            </a:r>
            <a:br>
              <a:rPr lang="en-US" sz="5400"/>
            </a:br>
            <a:r>
              <a:rPr lang="en-US" sz="5400"/>
              <a:t>Geologic Time</a:t>
            </a:r>
            <a:endParaRPr/>
          </a:p>
        </p:txBody>
      </p:sp>
      <p:sp>
        <p:nvSpPr>
          <p:cNvPr id="90" name="Google Shape;90;p1"/>
          <p:cNvSpPr txBox="1"/>
          <p:nvPr>
            <p:ph idx="1" type="body"/>
          </p:nvPr>
        </p:nvSpPr>
        <p:spPr>
          <a:xfrm>
            <a:off x="6308" y="6422863"/>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900"/>
              <a:buNone/>
            </a:pPr>
            <a:r>
              <a:rPr lang="en-US" sz="900">
                <a:solidFill>
                  <a:schemeClr val="lt2"/>
                </a:solidFill>
                <a:latin typeface="Arial"/>
                <a:ea typeface="Arial"/>
                <a:cs typeface="Arial"/>
                <a:sym typeface="Arial"/>
              </a:rPr>
              <a:t>Image Credit: Paul Carlos Budassi.  </a:t>
            </a:r>
            <a:r>
              <a:rPr b="0" i="0" lang="en-US" sz="900">
                <a:solidFill>
                  <a:schemeClr val="lt2"/>
                </a:solidFill>
                <a:latin typeface="Arial"/>
                <a:ea typeface="Arial"/>
                <a:cs typeface="Arial"/>
                <a:sym typeface="Arial"/>
              </a:rPr>
              <a:t>This file is licensed under the </a:t>
            </a:r>
            <a:r>
              <a:rPr b="0" i="0" lang="en-US" sz="900" u="sng" strike="noStrike">
                <a:solidFill>
                  <a:schemeClr val="lt2"/>
                </a:solidFill>
                <a:latin typeface="Arial"/>
                <a:ea typeface="Arial"/>
                <a:cs typeface="Arial"/>
                <a:sym typeface="Arial"/>
                <a:hlinkClick r:id="rId3">
                  <a:extLst>
                    <a:ext uri="{A12FA001-AC4F-418D-AE19-62706E023703}">
                      <ahyp:hlinkClr val="tx"/>
                    </a:ext>
                  </a:extLst>
                </a:hlinkClick>
              </a:rPr>
              <a:t>Creative Commons</a:t>
            </a:r>
            <a:r>
              <a:rPr b="0" i="0" lang="en-US" sz="900">
                <a:solidFill>
                  <a:schemeClr val="lt2"/>
                </a:solidFill>
                <a:latin typeface="Arial"/>
                <a:ea typeface="Arial"/>
                <a:cs typeface="Arial"/>
                <a:sym typeface="Arial"/>
              </a:rPr>
              <a:t> </a:t>
            </a:r>
            <a:r>
              <a:rPr b="0" i="0" lang="en-US" sz="900" u="sng" strike="noStrike">
                <a:solidFill>
                  <a:schemeClr val="lt2"/>
                </a:solidFill>
                <a:latin typeface="Arial"/>
                <a:ea typeface="Arial"/>
                <a:cs typeface="Arial"/>
                <a:sym typeface="Arial"/>
                <a:hlinkClick r:id="rId4">
                  <a:extLst>
                    <a:ext uri="{A12FA001-AC4F-418D-AE19-62706E023703}">
                      <ahyp:hlinkClr val="tx"/>
                    </a:ext>
                  </a:extLst>
                </a:hlinkClick>
              </a:rPr>
              <a:t>Attribution-Share Alike 4.0 International</a:t>
            </a:r>
            <a:r>
              <a:rPr b="0" i="0" lang="en-US" sz="900">
                <a:solidFill>
                  <a:schemeClr val="lt2"/>
                </a:solidFill>
                <a:latin typeface="Arial"/>
                <a:ea typeface="Arial"/>
                <a:cs typeface="Arial"/>
                <a:sym typeface="Arial"/>
              </a:rPr>
              <a:t> license.</a:t>
            </a:r>
            <a:endParaRPr sz="1100">
              <a:solidFill>
                <a:schemeClr val="lt2"/>
              </a:solidFill>
            </a:endParaRPr>
          </a:p>
        </p:txBody>
      </p:sp>
      <p:pic>
        <p:nvPicPr>
          <p:cNvPr id="91" name="Google Shape;91;p1"/>
          <p:cNvPicPr preferRelativeResize="0"/>
          <p:nvPr/>
        </p:nvPicPr>
        <p:blipFill rotWithShape="1">
          <a:blip r:embed="rId5">
            <a:alphaModFix/>
          </a:blip>
          <a:srcRect b="0" l="0" r="0" t="0"/>
          <a:stretch/>
        </p:blipFill>
        <p:spPr>
          <a:xfrm>
            <a:off x="5884145" y="0"/>
            <a:ext cx="5868987"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89"/>
                                        </p:tgtEl>
                                        <p:attrNameLst>
                                          <p:attrName>style.visibility</p:attrName>
                                        </p:attrNameLst>
                                      </p:cBhvr>
                                      <p:to>
                                        <p:strVal val="visible"/>
                                      </p:to>
                                    </p:set>
                                    <p:animEffect filter="fade" transition="in">
                                      <p:cBhvr>
                                        <p:cTn dur="4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0"/>
          <p:cNvSpPr txBox="1"/>
          <p:nvPr>
            <p:ph type="title"/>
          </p:nvPr>
        </p:nvSpPr>
        <p:spPr>
          <a:xfrm>
            <a:off x="326471" y="14908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The Concept of Geologic Time</a:t>
            </a:r>
            <a:endParaRPr/>
          </a:p>
        </p:txBody>
      </p:sp>
      <p:sp>
        <p:nvSpPr>
          <p:cNvPr id="175" name="Google Shape;175;p10"/>
          <p:cNvSpPr txBox="1"/>
          <p:nvPr>
            <p:ph idx="1" type="body"/>
          </p:nvPr>
        </p:nvSpPr>
        <p:spPr>
          <a:xfrm>
            <a:off x="443747" y="1181029"/>
            <a:ext cx="108730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18</a:t>
            </a:r>
            <a:r>
              <a:rPr baseline="30000" lang="en-US"/>
              <a:t>th</a:t>
            </a:r>
            <a:r>
              <a:rPr lang="en-US"/>
              <a:t> and 19</a:t>
            </a:r>
            <a:r>
              <a:rPr baseline="30000" lang="en-US"/>
              <a:t>th</a:t>
            </a:r>
            <a:r>
              <a:rPr lang="en-US"/>
              <a:t> century geologists used Steno’s methodology to order rock layers from oldest to youngest, building the first geologic time scale</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These early geologists determined that the earth must be at least millions of years old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In the 20</a:t>
            </a:r>
            <a:r>
              <a:rPr baseline="30000" lang="en-US"/>
              <a:t>th</a:t>
            </a:r>
            <a:r>
              <a:rPr lang="en-US"/>
              <a:t> century, the use of radiometric dating allowed scientists to assign actual ages to rock layers and events in earth history</a:t>
            </a:r>
            <a:endParaRPr/>
          </a:p>
        </p:txBody>
      </p:sp>
      <p:pic>
        <p:nvPicPr>
          <p:cNvPr descr="Layers of stacked sedimentary rock of different thicknesses." id="176" name="Google Shape;176;p10"/>
          <p:cNvPicPr preferRelativeResize="0"/>
          <p:nvPr/>
        </p:nvPicPr>
        <p:blipFill rotWithShape="1">
          <a:blip r:embed="rId3">
            <a:alphaModFix/>
          </a:blip>
          <a:srcRect b="40201" l="0" r="0" t="31784"/>
          <a:stretch/>
        </p:blipFill>
        <p:spPr>
          <a:xfrm>
            <a:off x="0" y="4936836"/>
            <a:ext cx="12192000" cy="1921164"/>
          </a:xfrm>
          <a:prstGeom prst="rect">
            <a:avLst/>
          </a:prstGeom>
          <a:noFill/>
          <a:ln>
            <a:noFill/>
          </a:ln>
        </p:spPr>
      </p:pic>
      <p:sp>
        <p:nvSpPr>
          <p:cNvPr id="177" name="Google Shape;177;p10"/>
          <p:cNvSpPr txBox="1"/>
          <p:nvPr/>
        </p:nvSpPr>
        <p:spPr>
          <a:xfrm>
            <a:off x="0" y="6596390"/>
            <a:ext cx="616065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50">
                <a:solidFill>
                  <a:srgbClr val="A5A5A5"/>
                </a:solidFill>
                <a:latin typeface="Arial"/>
                <a:ea typeface="Arial"/>
                <a:cs typeface="Arial"/>
                <a:sym typeface="Arial"/>
              </a:rPr>
              <a:t>Credit: </a:t>
            </a:r>
            <a:r>
              <a:rPr b="0" i="0" lang="en-US" sz="1050" u="sng" strike="noStrike">
                <a:solidFill>
                  <a:srgbClr val="A5A5A5"/>
                </a:solidFill>
                <a:latin typeface="Arial"/>
                <a:ea typeface="Arial"/>
                <a:cs typeface="Arial"/>
                <a:sym typeface="Arial"/>
                <a:hlinkClick r:id="rId4">
                  <a:extLst>
                    <a:ext uri="{A12FA001-AC4F-418D-AE19-62706E023703}">
                      <ahyp:hlinkClr val="tx"/>
                    </a:ext>
                  </a:extLst>
                </a:hlinkClick>
              </a:rPr>
              <a:t>Friedrich Haag/Wikimedia Commons</a:t>
            </a:r>
            <a:r>
              <a:rPr b="0" i="0" lang="en-US" sz="1050">
                <a:solidFill>
                  <a:srgbClr val="A5A5A5"/>
                </a:solidFill>
                <a:latin typeface="Arial"/>
                <a:ea typeface="Arial"/>
                <a:cs typeface="Arial"/>
                <a:sym typeface="Arial"/>
              </a:rPr>
              <a:t>, </a:t>
            </a:r>
            <a:r>
              <a:rPr b="0" i="0" lang="en-US" sz="1050" u="sng" strike="noStrike">
                <a:solidFill>
                  <a:srgbClr val="A5A5A5"/>
                </a:solidFill>
                <a:latin typeface="Arial"/>
                <a:ea typeface="Arial"/>
                <a:cs typeface="Arial"/>
                <a:sym typeface="Arial"/>
                <a:hlinkClick r:id="rId5">
                  <a:extLst>
                    <a:ext uri="{A12FA001-AC4F-418D-AE19-62706E023703}">
                      <ahyp:hlinkClr val="tx"/>
                    </a:ext>
                  </a:extLst>
                </a:hlinkClick>
              </a:rPr>
              <a:t>CC BY-SA 4.0</a:t>
            </a:r>
            <a:endParaRPr sz="1050">
              <a:solidFill>
                <a:srgbClr val="A5A5A5"/>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1"/>
          <p:cNvSpPr txBox="1"/>
          <p:nvPr>
            <p:ph type="ctrTitle"/>
          </p:nvPr>
        </p:nvSpPr>
        <p:spPr>
          <a:xfrm>
            <a:off x="241075" y="1054000"/>
            <a:ext cx="4081800" cy="14700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The Geologic Time Scale</a:t>
            </a:r>
            <a:endParaRPr/>
          </a:p>
        </p:txBody>
      </p:sp>
      <p:sp>
        <p:nvSpPr>
          <p:cNvPr id="184" name="Google Shape;184;p11"/>
          <p:cNvSpPr/>
          <p:nvPr/>
        </p:nvSpPr>
        <p:spPr>
          <a:xfrm>
            <a:off x="241074" y="2842014"/>
            <a:ext cx="4081800" cy="267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Arial"/>
              <a:buNone/>
            </a:pPr>
            <a:r>
              <a:rPr b="1" lang="en-US" sz="2400">
                <a:solidFill>
                  <a:schemeClr val="dk1"/>
                </a:solidFill>
                <a:latin typeface="Calibri"/>
                <a:ea typeface="Calibri"/>
                <a:cs typeface="Calibri"/>
                <a:sym typeface="Calibri"/>
              </a:rPr>
              <a:t>The Earth is approximately 4.6 billion years old.</a:t>
            </a:r>
            <a:endParaRPr/>
          </a:p>
          <a:p>
            <a:pPr indent="0" lvl="0" marL="0" marR="0" rtl="0" algn="ctr">
              <a:spcBef>
                <a:spcPts val="0"/>
              </a:spcBef>
              <a:spcAft>
                <a:spcPts val="0"/>
              </a:spcAft>
              <a:buClr>
                <a:schemeClr val="dk1"/>
              </a:buClr>
              <a:buSzPts val="2400"/>
              <a:buFont typeface="Arial"/>
              <a:buNone/>
            </a:pPr>
            <a:r>
              <a:t/>
            </a:r>
            <a:endParaRPr b="1" sz="24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400"/>
              <a:buFont typeface="Arial"/>
              <a:buNone/>
            </a:pPr>
            <a:r>
              <a:t/>
            </a:r>
            <a:endParaRPr b="1" sz="24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400"/>
              <a:buFont typeface="Arial"/>
              <a:buNone/>
            </a:pPr>
            <a:r>
              <a:rPr b="1" lang="en-US" sz="2400">
                <a:solidFill>
                  <a:schemeClr val="dk1"/>
                </a:solidFill>
                <a:latin typeface="Calibri"/>
                <a:ea typeface="Calibri"/>
                <a:cs typeface="Calibri"/>
                <a:sym typeface="Calibri"/>
              </a:rPr>
              <a:t>Geologists give names to </a:t>
            </a:r>
            <a:endParaRPr/>
          </a:p>
          <a:p>
            <a:pPr indent="0" lvl="0" marL="0" marR="0" rtl="0" algn="ctr">
              <a:spcBef>
                <a:spcPts val="0"/>
              </a:spcBef>
              <a:spcAft>
                <a:spcPts val="0"/>
              </a:spcAft>
              <a:buClr>
                <a:schemeClr val="dk1"/>
              </a:buClr>
              <a:buSzPts val="2400"/>
              <a:buFont typeface="Arial"/>
              <a:buNone/>
            </a:pPr>
            <a:r>
              <a:rPr b="1" lang="en-US" sz="2400">
                <a:solidFill>
                  <a:schemeClr val="dk1"/>
                </a:solidFill>
                <a:latin typeface="Calibri"/>
                <a:ea typeface="Calibri"/>
                <a:cs typeface="Calibri"/>
                <a:sym typeface="Calibri"/>
              </a:rPr>
              <a:t>different spans of time of Earth’s history.  </a:t>
            </a:r>
            <a:endParaRPr/>
          </a:p>
        </p:txBody>
      </p:sp>
      <p:sp>
        <p:nvSpPr>
          <p:cNvPr id="185" name="Google Shape;185;p11"/>
          <p:cNvSpPr/>
          <p:nvPr/>
        </p:nvSpPr>
        <p:spPr>
          <a:xfrm>
            <a:off x="7315200" y="304800"/>
            <a:ext cx="3200400" cy="6553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6" name="Google Shape;186;p11"/>
          <p:cNvSpPr txBox="1"/>
          <p:nvPr/>
        </p:nvSpPr>
        <p:spPr>
          <a:xfrm>
            <a:off x="8948504" y="2553763"/>
            <a:ext cx="3134191"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Eons are the longest</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lengths of geologic time.</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Eras are second longest.</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Eras are made of periods.</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Periods are made of epochs.</a:t>
            </a:r>
            <a:endParaRPr/>
          </a:p>
        </p:txBody>
      </p:sp>
      <p:pic>
        <p:nvPicPr>
          <p:cNvPr descr="Table&#10;&#10;Description automatically generated" id="187" name="Google Shape;187;p11"/>
          <p:cNvPicPr preferRelativeResize="0"/>
          <p:nvPr/>
        </p:nvPicPr>
        <p:blipFill rotWithShape="1">
          <a:blip r:embed="rId3">
            <a:alphaModFix/>
          </a:blip>
          <a:srcRect b="3531" l="6556" r="2545" t="1634"/>
          <a:stretch/>
        </p:blipFill>
        <p:spPr>
          <a:xfrm>
            <a:off x="4454554" y="439737"/>
            <a:ext cx="4362276" cy="58939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2"/>
          <p:cNvSpPr/>
          <p:nvPr/>
        </p:nvSpPr>
        <p:spPr>
          <a:xfrm>
            <a:off x="7315200" y="304800"/>
            <a:ext cx="3200400" cy="640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4" name="Google Shape;194;p12"/>
          <p:cNvSpPr txBox="1"/>
          <p:nvPr/>
        </p:nvSpPr>
        <p:spPr>
          <a:xfrm>
            <a:off x="433431" y="2344024"/>
            <a:ext cx="3861732"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Precambrian:</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Made up of the Hadean, Archaean and Proterozoic Eons.</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From origin of earth to </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approximately 542 million years ago. </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There was not much life</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during this part of the Earth’s history. </a:t>
            </a:r>
            <a:endParaRPr/>
          </a:p>
        </p:txBody>
      </p:sp>
      <p:sp>
        <p:nvSpPr>
          <p:cNvPr id="195" name="Google Shape;195;p12"/>
          <p:cNvSpPr txBox="1"/>
          <p:nvPr/>
        </p:nvSpPr>
        <p:spPr>
          <a:xfrm>
            <a:off x="318975" y="727425"/>
            <a:ext cx="3767100" cy="1470000"/>
          </a:xfrm>
          <a:prstGeom prst="rect">
            <a:avLst/>
          </a:prstGeom>
          <a:noFill/>
          <a:ln>
            <a:noFill/>
          </a:ln>
        </p:spPr>
        <p:txBody>
          <a:bodyPr anchorCtr="0" anchor="b"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chemeClr val="dk1"/>
              </a:buClr>
              <a:buSzPct val="100000"/>
              <a:buFont typeface="Calibri"/>
              <a:buNone/>
            </a:pPr>
            <a:r>
              <a:rPr lang="en-US" sz="6000">
                <a:solidFill>
                  <a:schemeClr val="dk1"/>
                </a:solidFill>
                <a:latin typeface="Calibri"/>
                <a:ea typeface="Calibri"/>
                <a:cs typeface="Calibri"/>
                <a:sym typeface="Calibri"/>
              </a:rPr>
              <a:t>The Geologic Time Scale</a:t>
            </a:r>
            <a:endParaRPr sz="6000">
              <a:solidFill>
                <a:schemeClr val="dk1"/>
              </a:solidFill>
              <a:latin typeface="Calibri"/>
              <a:ea typeface="Calibri"/>
              <a:cs typeface="Calibri"/>
              <a:sym typeface="Calibri"/>
            </a:endParaRPr>
          </a:p>
        </p:txBody>
      </p:sp>
      <p:pic>
        <p:nvPicPr>
          <p:cNvPr descr="Table&#10;&#10;Description automatically generated" id="196" name="Google Shape;196;p12"/>
          <p:cNvPicPr preferRelativeResize="0"/>
          <p:nvPr/>
        </p:nvPicPr>
        <p:blipFill rotWithShape="1">
          <a:blip r:embed="rId3">
            <a:alphaModFix/>
          </a:blip>
          <a:srcRect b="3531" l="6556" r="2545" t="1634"/>
          <a:stretch/>
        </p:blipFill>
        <p:spPr>
          <a:xfrm>
            <a:off x="4454554" y="439737"/>
            <a:ext cx="4362276" cy="5893951"/>
          </a:xfrm>
          <a:prstGeom prst="rect">
            <a:avLst/>
          </a:prstGeom>
          <a:noFill/>
          <a:ln>
            <a:noFill/>
          </a:ln>
        </p:spPr>
      </p:pic>
      <p:sp>
        <p:nvSpPr>
          <p:cNvPr id="197" name="Google Shape;197;p12"/>
          <p:cNvSpPr/>
          <p:nvPr/>
        </p:nvSpPr>
        <p:spPr>
          <a:xfrm>
            <a:off x="4546833" y="1669408"/>
            <a:ext cx="4211273" cy="4580390"/>
          </a:xfrm>
          <a:prstGeom prst="rect">
            <a:avLst/>
          </a:prstGeom>
          <a:noFill/>
          <a:ln cap="flat" cmpd="sng" w="603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Table&#10;&#10;Description automatically generated" id="202" name="Google Shape;202;p13"/>
          <p:cNvPicPr preferRelativeResize="0"/>
          <p:nvPr/>
        </p:nvPicPr>
        <p:blipFill rotWithShape="1">
          <a:blip r:embed="rId3">
            <a:alphaModFix/>
          </a:blip>
          <a:srcRect b="3531" l="6556" r="2545" t="1634"/>
          <a:stretch/>
        </p:blipFill>
        <p:spPr>
          <a:xfrm>
            <a:off x="4454554" y="439737"/>
            <a:ext cx="4362276" cy="5893951"/>
          </a:xfrm>
          <a:prstGeom prst="rect">
            <a:avLst/>
          </a:prstGeom>
          <a:noFill/>
          <a:ln>
            <a:noFill/>
          </a:ln>
        </p:spPr>
      </p:pic>
      <p:sp>
        <p:nvSpPr>
          <p:cNvPr id="203" name="Google Shape;203;p13"/>
          <p:cNvSpPr/>
          <p:nvPr/>
        </p:nvSpPr>
        <p:spPr>
          <a:xfrm>
            <a:off x="4572000" y="1023457"/>
            <a:ext cx="4186106" cy="641058"/>
          </a:xfrm>
          <a:prstGeom prst="rect">
            <a:avLst/>
          </a:prstGeom>
          <a:noFill/>
          <a:ln cap="flat" cmpd="sng" w="603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04" name="Google Shape;204;p13"/>
          <p:cNvSpPr txBox="1"/>
          <p:nvPr/>
        </p:nvSpPr>
        <p:spPr>
          <a:xfrm>
            <a:off x="492154" y="2270294"/>
            <a:ext cx="3962400"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Phanerozoic Eon</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From approximately 542 million years ago to the present day. </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Phanerozoic has </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most of the fossils. </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Phanerozoic means “visible life”</a:t>
            </a:r>
            <a:endParaRPr/>
          </a:p>
        </p:txBody>
      </p:sp>
      <p:sp>
        <p:nvSpPr>
          <p:cNvPr id="205" name="Google Shape;205;p13"/>
          <p:cNvSpPr txBox="1"/>
          <p:nvPr/>
        </p:nvSpPr>
        <p:spPr>
          <a:xfrm>
            <a:off x="280550" y="304800"/>
            <a:ext cx="4173900" cy="1470000"/>
          </a:xfrm>
          <a:prstGeom prst="rect">
            <a:avLst/>
          </a:prstGeom>
          <a:noFill/>
          <a:ln>
            <a:noFill/>
          </a:ln>
        </p:spPr>
        <p:txBody>
          <a:bodyPr anchorCtr="0" anchor="b"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chemeClr val="dk1"/>
              </a:buClr>
              <a:buSzPct val="100000"/>
              <a:buFont typeface="Calibri"/>
              <a:buNone/>
            </a:pPr>
            <a:r>
              <a:rPr lang="en-US" sz="6000">
                <a:solidFill>
                  <a:schemeClr val="dk1"/>
                </a:solidFill>
                <a:latin typeface="Calibri"/>
                <a:ea typeface="Calibri"/>
                <a:cs typeface="Calibri"/>
                <a:sym typeface="Calibri"/>
              </a:rPr>
              <a:t>The Geologic Time Scale</a:t>
            </a:r>
            <a:endParaRPr sz="6000">
              <a:solidFill>
                <a:schemeClr val="dk1"/>
              </a:solidFill>
              <a:latin typeface="Calibri"/>
              <a:ea typeface="Calibri"/>
              <a:cs typeface="Calibri"/>
              <a:sym typeface="Calibri"/>
            </a:endParaRPr>
          </a:p>
        </p:txBody>
      </p:sp>
      <p:sp>
        <p:nvSpPr>
          <p:cNvPr id="206" name="Google Shape;206;p13"/>
          <p:cNvSpPr txBox="1"/>
          <p:nvPr/>
        </p:nvSpPr>
        <p:spPr>
          <a:xfrm>
            <a:off x="8640661" y="6258187"/>
            <a:ext cx="2650921" cy="5998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4"/>
          <p:cNvSpPr txBox="1"/>
          <p:nvPr/>
        </p:nvSpPr>
        <p:spPr>
          <a:xfrm>
            <a:off x="280550" y="2967335"/>
            <a:ext cx="32766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time scale on the right shows an expanded view of the Phanerozoic Eon.</a:t>
            </a:r>
            <a:endParaRPr/>
          </a:p>
        </p:txBody>
      </p:sp>
      <p:sp>
        <p:nvSpPr>
          <p:cNvPr id="213" name="Google Shape;213;p14"/>
          <p:cNvSpPr txBox="1"/>
          <p:nvPr>
            <p:ph type="ctrTitle"/>
          </p:nvPr>
        </p:nvSpPr>
        <p:spPr>
          <a:xfrm>
            <a:off x="280550" y="304800"/>
            <a:ext cx="4336200" cy="14700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The Geologic Time Scale</a:t>
            </a:r>
            <a:endParaRPr/>
          </a:p>
        </p:txBody>
      </p:sp>
      <p:pic>
        <p:nvPicPr>
          <p:cNvPr descr="Table&#10;&#10;Description automatically generated" id="214" name="Google Shape;214;p14"/>
          <p:cNvPicPr preferRelativeResize="0"/>
          <p:nvPr/>
        </p:nvPicPr>
        <p:blipFill rotWithShape="1">
          <a:blip r:embed="rId3">
            <a:alphaModFix/>
          </a:blip>
          <a:srcRect b="3531" l="6556" r="2545" t="1634"/>
          <a:stretch/>
        </p:blipFill>
        <p:spPr>
          <a:xfrm>
            <a:off x="3766123" y="1962063"/>
            <a:ext cx="2514614" cy="3397541"/>
          </a:xfrm>
          <a:prstGeom prst="rect">
            <a:avLst/>
          </a:prstGeom>
          <a:noFill/>
          <a:ln>
            <a:noFill/>
          </a:ln>
        </p:spPr>
      </p:pic>
      <p:pic>
        <p:nvPicPr>
          <p:cNvPr descr="Table&#10;&#10;Description automatically generated" id="215" name="Google Shape;215;p14"/>
          <p:cNvPicPr preferRelativeResize="0"/>
          <p:nvPr/>
        </p:nvPicPr>
        <p:blipFill rotWithShape="1">
          <a:blip r:embed="rId4">
            <a:alphaModFix/>
          </a:blip>
          <a:srcRect b="0" l="0" r="0" t="0"/>
          <a:stretch/>
        </p:blipFill>
        <p:spPr>
          <a:xfrm>
            <a:off x="7168357" y="180685"/>
            <a:ext cx="4742879" cy="6496630"/>
          </a:xfrm>
          <a:prstGeom prst="rect">
            <a:avLst/>
          </a:prstGeom>
          <a:noFill/>
          <a:ln>
            <a:noFill/>
          </a:ln>
        </p:spPr>
      </p:pic>
      <p:sp>
        <p:nvSpPr>
          <p:cNvPr id="216" name="Google Shape;216;p14"/>
          <p:cNvSpPr/>
          <p:nvPr/>
        </p:nvSpPr>
        <p:spPr>
          <a:xfrm>
            <a:off x="3828279" y="2315360"/>
            <a:ext cx="2132318" cy="343950"/>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217" name="Google Shape;217;p14"/>
          <p:cNvCxnSpPr/>
          <p:nvPr/>
        </p:nvCxnSpPr>
        <p:spPr>
          <a:xfrm flipH="1" rot="10800000">
            <a:off x="5959679" y="822121"/>
            <a:ext cx="1447800" cy="1493239"/>
          </a:xfrm>
          <a:prstGeom prst="straightConnector1">
            <a:avLst/>
          </a:prstGeom>
          <a:noFill/>
          <a:ln cap="flat" cmpd="sng" w="28575">
            <a:solidFill>
              <a:srgbClr val="FF0000"/>
            </a:solidFill>
            <a:prstDash val="solid"/>
            <a:miter lim="800000"/>
            <a:headEnd len="sm" w="sm" type="none"/>
            <a:tailEnd len="sm" w="sm" type="none"/>
          </a:ln>
        </p:spPr>
      </p:cxnSp>
      <p:cxnSp>
        <p:nvCxnSpPr>
          <p:cNvPr id="218" name="Google Shape;218;p14"/>
          <p:cNvCxnSpPr/>
          <p:nvPr/>
        </p:nvCxnSpPr>
        <p:spPr>
          <a:xfrm>
            <a:off x="5935430" y="2659310"/>
            <a:ext cx="1472049" cy="2147582"/>
          </a:xfrm>
          <a:prstGeom prst="straightConnector1">
            <a:avLst/>
          </a:prstGeom>
          <a:noFill/>
          <a:ln cap="flat" cmpd="sng" w="28575">
            <a:solidFill>
              <a:srgbClr val="FF0000"/>
            </a:solidFill>
            <a:prstDash val="solid"/>
            <a:miter lim="800000"/>
            <a:headEnd len="sm" w="sm" type="none"/>
            <a:tailEnd len="sm" w="sm" type="none"/>
          </a:ln>
        </p:spPr>
      </p:cxnSp>
      <p:sp>
        <p:nvSpPr>
          <p:cNvPr id="219" name="Google Shape;219;p14"/>
          <p:cNvSpPr/>
          <p:nvPr/>
        </p:nvSpPr>
        <p:spPr>
          <a:xfrm>
            <a:off x="7407479" y="841578"/>
            <a:ext cx="3632433" cy="3965313"/>
          </a:xfrm>
          <a:prstGeom prst="rect">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5"/>
          <p:cNvSpPr/>
          <p:nvPr/>
        </p:nvSpPr>
        <p:spPr>
          <a:xfrm>
            <a:off x="5715000" y="381000"/>
            <a:ext cx="2971800" cy="640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26" name="Google Shape;226;p15"/>
          <p:cNvSpPr txBox="1"/>
          <p:nvPr/>
        </p:nvSpPr>
        <p:spPr>
          <a:xfrm>
            <a:off x="1577130" y="3211512"/>
            <a:ext cx="2070100" cy="369888"/>
          </a:xfrm>
          <a:prstGeom prst="rect">
            <a:avLst/>
          </a:prstGeom>
          <a:noFill/>
          <a:ln cap="flat" cmpd="sng" w="3175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Paleozoic Era</a:t>
            </a:r>
            <a:endParaRPr/>
          </a:p>
        </p:txBody>
      </p:sp>
      <p:sp>
        <p:nvSpPr>
          <p:cNvPr id="227" name="Google Shape;227;p15"/>
          <p:cNvSpPr txBox="1"/>
          <p:nvPr/>
        </p:nvSpPr>
        <p:spPr>
          <a:xfrm>
            <a:off x="1417565" y="3736466"/>
            <a:ext cx="3685624"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time of “early life”</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542-251 million years ago </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This was BEFORE the dinosaurs. </a:t>
            </a:r>
            <a:endParaRPr/>
          </a:p>
        </p:txBody>
      </p:sp>
      <p:sp>
        <p:nvSpPr>
          <p:cNvPr id="228" name="Google Shape;228;p15"/>
          <p:cNvSpPr txBox="1"/>
          <p:nvPr/>
        </p:nvSpPr>
        <p:spPr>
          <a:xfrm>
            <a:off x="280550" y="304800"/>
            <a:ext cx="4490100" cy="1470000"/>
          </a:xfrm>
          <a:prstGeom prst="rect">
            <a:avLst/>
          </a:prstGeom>
          <a:noFill/>
          <a:ln>
            <a:noFill/>
          </a:ln>
        </p:spPr>
        <p:txBody>
          <a:bodyPr anchorCtr="0" anchor="b"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The Geologic Time Scale</a:t>
            </a:r>
            <a:endParaRPr sz="6000">
              <a:solidFill>
                <a:schemeClr val="dk1"/>
              </a:solidFill>
              <a:latin typeface="Calibri"/>
              <a:ea typeface="Calibri"/>
              <a:cs typeface="Calibri"/>
              <a:sym typeface="Calibri"/>
            </a:endParaRPr>
          </a:p>
        </p:txBody>
      </p:sp>
      <p:pic>
        <p:nvPicPr>
          <p:cNvPr descr="Table&#10;&#10;Description automatically generated" id="229" name="Google Shape;229;p15"/>
          <p:cNvPicPr preferRelativeResize="0"/>
          <p:nvPr/>
        </p:nvPicPr>
        <p:blipFill rotWithShape="1">
          <a:blip r:embed="rId3">
            <a:alphaModFix/>
          </a:blip>
          <a:srcRect b="0" l="0" r="0" t="0"/>
          <a:stretch/>
        </p:blipFill>
        <p:spPr>
          <a:xfrm>
            <a:off x="7168356" y="180685"/>
            <a:ext cx="4742880" cy="6496630"/>
          </a:xfrm>
          <a:prstGeom prst="rect">
            <a:avLst/>
          </a:prstGeom>
          <a:noFill/>
          <a:ln>
            <a:noFill/>
          </a:ln>
        </p:spPr>
      </p:pic>
      <p:sp>
        <p:nvSpPr>
          <p:cNvPr id="230" name="Google Shape;230;p15"/>
          <p:cNvSpPr txBox="1"/>
          <p:nvPr/>
        </p:nvSpPr>
        <p:spPr>
          <a:xfrm>
            <a:off x="8325956" y="2819821"/>
            <a:ext cx="2730733" cy="2031325"/>
          </a:xfrm>
          <a:prstGeom prst="rect">
            <a:avLst/>
          </a:prstGeom>
          <a:noFill/>
          <a:ln cap="flat" cmpd="sng" w="3175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6"/>
          <p:cNvSpPr txBox="1"/>
          <p:nvPr/>
        </p:nvSpPr>
        <p:spPr>
          <a:xfrm>
            <a:off x="1344682" y="2754312"/>
            <a:ext cx="2044700" cy="369888"/>
          </a:xfrm>
          <a:prstGeom prst="rect">
            <a:avLst/>
          </a:prstGeom>
          <a:noFill/>
          <a:ln cap="flat" cmpd="sng" w="47625">
            <a:solidFill>
              <a:srgbClr val="FFFF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Mesozoic Era</a:t>
            </a:r>
            <a:endParaRPr/>
          </a:p>
        </p:txBody>
      </p:sp>
      <p:sp>
        <p:nvSpPr>
          <p:cNvPr id="237" name="Google Shape;237;p16"/>
          <p:cNvSpPr txBox="1"/>
          <p:nvPr/>
        </p:nvSpPr>
        <p:spPr>
          <a:xfrm>
            <a:off x="1119847" y="3544183"/>
            <a:ext cx="269817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Time of Dinosaurs”</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251-66 million years ago</a:t>
            </a:r>
            <a:endParaRPr/>
          </a:p>
        </p:txBody>
      </p:sp>
      <p:sp>
        <p:nvSpPr>
          <p:cNvPr id="238" name="Google Shape;238;p16"/>
          <p:cNvSpPr txBox="1"/>
          <p:nvPr/>
        </p:nvSpPr>
        <p:spPr>
          <a:xfrm>
            <a:off x="280550" y="304800"/>
            <a:ext cx="4317000" cy="1470000"/>
          </a:xfrm>
          <a:prstGeom prst="rect">
            <a:avLst/>
          </a:prstGeom>
          <a:noFill/>
          <a:ln>
            <a:noFill/>
          </a:ln>
        </p:spPr>
        <p:txBody>
          <a:bodyPr anchorCtr="0" anchor="b"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The Geologic Time Scale</a:t>
            </a:r>
            <a:endParaRPr sz="6000">
              <a:solidFill>
                <a:schemeClr val="dk1"/>
              </a:solidFill>
              <a:latin typeface="Calibri"/>
              <a:ea typeface="Calibri"/>
              <a:cs typeface="Calibri"/>
              <a:sym typeface="Calibri"/>
            </a:endParaRPr>
          </a:p>
        </p:txBody>
      </p:sp>
      <p:pic>
        <p:nvPicPr>
          <p:cNvPr descr="Table&#10;&#10;Description automatically generated" id="239" name="Google Shape;239;p16"/>
          <p:cNvPicPr preferRelativeResize="0"/>
          <p:nvPr/>
        </p:nvPicPr>
        <p:blipFill rotWithShape="1">
          <a:blip r:embed="rId3">
            <a:alphaModFix/>
          </a:blip>
          <a:srcRect b="0" l="0" r="0" t="0"/>
          <a:stretch/>
        </p:blipFill>
        <p:spPr>
          <a:xfrm>
            <a:off x="7168357" y="180685"/>
            <a:ext cx="4742879" cy="6496630"/>
          </a:xfrm>
          <a:prstGeom prst="rect">
            <a:avLst/>
          </a:prstGeom>
          <a:noFill/>
          <a:ln>
            <a:noFill/>
          </a:ln>
        </p:spPr>
      </p:pic>
      <p:sp>
        <p:nvSpPr>
          <p:cNvPr id="240" name="Google Shape;240;p16"/>
          <p:cNvSpPr/>
          <p:nvPr/>
        </p:nvSpPr>
        <p:spPr>
          <a:xfrm>
            <a:off x="8296712" y="1853967"/>
            <a:ext cx="2759978" cy="964734"/>
          </a:xfrm>
          <a:prstGeom prst="rect">
            <a:avLst/>
          </a:prstGeom>
          <a:noFill/>
          <a:ln cap="flat" cmpd="sng" w="603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Table&#10;&#10;Description automatically generated" id="246" name="Google Shape;246;p17"/>
          <p:cNvPicPr preferRelativeResize="0"/>
          <p:nvPr/>
        </p:nvPicPr>
        <p:blipFill rotWithShape="1">
          <a:blip r:embed="rId3">
            <a:alphaModFix/>
          </a:blip>
          <a:srcRect b="0" l="0" r="0" t="0"/>
          <a:stretch/>
        </p:blipFill>
        <p:spPr>
          <a:xfrm>
            <a:off x="7168357" y="180685"/>
            <a:ext cx="4742879" cy="6496630"/>
          </a:xfrm>
          <a:prstGeom prst="rect">
            <a:avLst/>
          </a:prstGeom>
          <a:noFill/>
          <a:ln>
            <a:noFill/>
          </a:ln>
        </p:spPr>
      </p:pic>
      <p:sp>
        <p:nvSpPr>
          <p:cNvPr id="247" name="Google Shape;247;p17"/>
          <p:cNvSpPr/>
          <p:nvPr/>
        </p:nvSpPr>
        <p:spPr>
          <a:xfrm>
            <a:off x="8312091" y="844491"/>
            <a:ext cx="2719431" cy="1009475"/>
          </a:xfrm>
          <a:prstGeom prst="rect">
            <a:avLst/>
          </a:prstGeom>
          <a:noFill/>
          <a:ln cap="flat" cmpd="sng" w="60325">
            <a:solidFill>
              <a:srgbClr val="3366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48" name="Google Shape;248;p17"/>
          <p:cNvSpPr txBox="1"/>
          <p:nvPr/>
        </p:nvSpPr>
        <p:spPr>
          <a:xfrm>
            <a:off x="1913117" y="2272018"/>
            <a:ext cx="2032000" cy="369888"/>
          </a:xfrm>
          <a:prstGeom prst="rect">
            <a:avLst/>
          </a:prstGeom>
          <a:noFill/>
          <a:ln cap="flat" cmpd="sng" w="50800">
            <a:solidFill>
              <a:srgbClr val="3366F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Cenozoic Era</a:t>
            </a:r>
            <a:endParaRPr/>
          </a:p>
        </p:txBody>
      </p:sp>
      <p:sp>
        <p:nvSpPr>
          <p:cNvPr id="249" name="Google Shape;249;p17"/>
          <p:cNvSpPr txBox="1"/>
          <p:nvPr/>
        </p:nvSpPr>
        <p:spPr>
          <a:xfrm>
            <a:off x="797105" y="3181657"/>
            <a:ext cx="4608954"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Era of “Recent Life”</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After the non-avian dinosaurs went extinct. </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“Time of Mammals”</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66 million years ago to present</a:t>
            </a:r>
            <a:endParaRPr/>
          </a:p>
        </p:txBody>
      </p:sp>
      <p:sp>
        <p:nvSpPr>
          <p:cNvPr id="250" name="Google Shape;250;p17"/>
          <p:cNvSpPr txBox="1"/>
          <p:nvPr/>
        </p:nvSpPr>
        <p:spPr>
          <a:xfrm>
            <a:off x="280550" y="304800"/>
            <a:ext cx="4278600" cy="1470000"/>
          </a:xfrm>
          <a:prstGeom prst="rect">
            <a:avLst/>
          </a:prstGeom>
          <a:noFill/>
          <a:ln>
            <a:noFill/>
          </a:ln>
        </p:spPr>
        <p:txBody>
          <a:bodyPr anchorCtr="0" anchor="b"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The Geologic Time Scale</a:t>
            </a:r>
            <a:endParaRPr sz="6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8"/>
          <p:cNvSpPr txBox="1"/>
          <p:nvPr/>
        </p:nvSpPr>
        <p:spPr>
          <a:xfrm>
            <a:off x="280550" y="304800"/>
            <a:ext cx="3767138" cy="1470025"/>
          </a:xfrm>
          <a:prstGeom prst="rect">
            <a:avLst/>
          </a:prstGeom>
          <a:noFill/>
          <a:ln>
            <a:noFill/>
          </a:ln>
        </p:spPr>
        <p:txBody>
          <a:bodyPr anchorCtr="0" anchor="b" bIns="45700" lIns="91425" spcFirstLastPara="1" rIns="91425" wrap="square" tIns="45700">
            <a:normAutofit fontScale="90000" lnSpcReduction="10000"/>
          </a:bodyPr>
          <a:lstStyle/>
          <a:p>
            <a:pPr indent="0" lvl="0" marL="0" marR="0" rtl="0" algn="ctr">
              <a:lnSpc>
                <a:spcPct val="90000"/>
              </a:lnSpc>
              <a:spcBef>
                <a:spcPts val="0"/>
              </a:spcBef>
              <a:spcAft>
                <a:spcPts val="0"/>
              </a:spcAft>
              <a:buClr>
                <a:schemeClr val="dk1"/>
              </a:buClr>
              <a:buSzPct val="100000"/>
              <a:buFont typeface="Calibri"/>
              <a:buNone/>
            </a:pPr>
            <a:r>
              <a:rPr lang="en-US" sz="6000">
                <a:solidFill>
                  <a:schemeClr val="dk1"/>
                </a:solidFill>
                <a:latin typeface="Calibri"/>
                <a:ea typeface="Calibri"/>
                <a:cs typeface="Calibri"/>
                <a:sym typeface="Calibri"/>
              </a:rPr>
              <a:t>Question to ponder:  </a:t>
            </a:r>
            <a:endParaRPr/>
          </a:p>
        </p:txBody>
      </p:sp>
      <p:sp>
        <p:nvSpPr>
          <p:cNvPr id="257" name="Google Shape;257;p18"/>
          <p:cNvSpPr txBox="1"/>
          <p:nvPr/>
        </p:nvSpPr>
        <p:spPr>
          <a:xfrm>
            <a:off x="505646" y="2044797"/>
            <a:ext cx="6098353"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What do you think causes a scientist to place a boundary in a particular place on the time scale?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In other words: why do you think scientists decided to start and end the various Eons, Eras, Periods, and Epochs at the boundary dates listed on the right side of the time scale?</a:t>
            </a:r>
            <a:endParaRPr/>
          </a:p>
        </p:txBody>
      </p:sp>
      <p:pic>
        <p:nvPicPr>
          <p:cNvPr descr="Table&#10;&#10;Description automatically generated" id="258" name="Google Shape;258;p18"/>
          <p:cNvPicPr preferRelativeResize="0"/>
          <p:nvPr/>
        </p:nvPicPr>
        <p:blipFill rotWithShape="1">
          <a:blip r:embed="rId3">
            <a:alphaModFix/>
          </a:blip>
          <a:srcRect b="0" l="0" r="0" t="0"/>
          <a:stretch/>
        </p:blipFill>
        <p:spPr>
          <a:xfrm>
            <a:off x="7168357" y="180685"/>
            <a:ext cx="4742879" cy="64966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So how did scientists determine when intervals of geologic time begin and end? </a:t>
            </a:r>
            <a:endParaRPr/>
          </a:p>
        </p:txBody>
      </p:sp>
      <p:sp>
        <p:nvSpPr>
          <p:cNvPr id="265" name="Google Shape;265;p19"/>
          <p:cNvSpPr txBox="1"/>
          <p:nvPr>
            <p:ph idx="1" type="body"/>
          </p:nvPr>
        </p:nvSpPr>
        <p:spPr>
          <a:xfrm>
            <a:off x="419450" y="1834014"/>
            <a:ext cx="10452682"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t>Recognizing major changes to rock layers around the world</a:t>
            </a:r>
            <a:endParaRPr/>
          </a:p>
          <a:p>
            <a:pPr indent="-228600" lvl="1" marL="685800" rtl="0" algn="l">
              <a:lnSpc>
                <a:spcPct val="90000"/>
              </a:lnSpc>
              <a:spcBef>
                <a:spcPts val="500"/>
              </a:spcBef>
              <a:spcAft>
                <a:spcPts val="0"/>
              </a:spcAft>
              <a:buClr>
                <a:schemeClr val="dk1"/>
              </a:buClr>
              <a:buSzPct val="100000"/>
              <a:buChar char="•"/>
            </a:pPr>
            <a:r>
              <a:rPr lang="en-US"/>
              <a:t>Major changes to the environments of rocks (e.g., rocks that formed under water overlain by rocks that formed on land because of global sea level fall)</a:t>
            </a:r>
            <a:endParaRPr/>
          </a:p>
          <a:p>
            <a:pPr indent="-228600" lvl="1" marL="685800" rtl="0" algn="l">
              <a:lnSpc>
                <a:spcPct val="90000"/>
              </a:lnSpc>
              <a:spcBef>
                <a:spcPts val="500"/>
              </a:spcBef>
              <a:spcAft>
                <a:spcPts val="0"/>
              </a:spcAft>
              <a:buClr>
                <a:schemeClr val="dk1"/>
              </a:buClr>
              <a:buSzPct val="100000"/>
              <a:buChar char="•"/>
            </a:pPr>
            <a:r>
              <a:rPr lang="en-US"/>
              <a:t>A chemical change in the rocks (e.g., rocks suddenly contain more carbon)</a:t>
            </a:r>
            <a:endParaRPr/>
          </a:p>
          <a:p>
            <a:pPr indent="-228600" lvl="1" marL="685800" rtl="0" algn="l">
              <a:lnSpc>
                <a:spcPct val="90000"/>
              </a:lnSpc>
              <a:spcBef>
                <a:spcPts val="500"/>
              </a:spcBef>
              <a:spcAft>
                <a:spcPts val="0"/>
              </a:spcAft>
              <a:buClr>
                <a:schemeClr val="dk1"/>
              </a:buClr>
              <a:buSzPct val="100000"/>
              <a:buChar char="•"/>
            </a:pPr>
            <a:r>
              <a:rPr lang="en-US"/>
              <a:t>A change to the fossils (e.g., a mass extinction event)</a:t>
            </a:r>
            <a:endParaRPr/>
          </a:p>
          <a:p>
            <a:pPr indent="0" lvl="1" marL="457200" rtl="0" algn="l">
              <a:lnSpc>
                <a:spcPct val="90000"/>
              </a:lnSpc>
              <a:spcBef>
                <a:spcPts val="500"/>
              </a:spcBef>
              <a:spcAft>
                <a:spcPts val="0"/>
              </a:spcAft>
              <a:buClr>
                <a:schemeClr val="dk1"/>
              </a:buClr>
              <a:buSzPct val="100000"/>
              <a:buNone/>
            </a:pPr>
            <a:r>
              <a:t/>
            </a:r>
            <a:endParaRPr/>
          </a:p>
          <a:p>
            <a:pPr indent="0" lvl="1" marL="457200" rtl="0" algn="l">
              <a:lnSpc>
                <a:spcPct val="90000"/>
              </a:lnSpc>
              <a:spcBef>
                <a:spcPts val="500"/>
              </a:spcBef>
              <a:spcAft>
                <a:spcPts val="0"/>
              </a:spcAft>
              <a:buClr>
                <a:schemeClr val="dk1"/>
              </a:buClr>
              <a:buSzPct val="100000"/>
              <a:buNone/>
            </a:pPr>
            <a:r>
              <a:rPr lang="en-US"/>
              <a:t>The boundaries between Eons, Eras, Periods and Epochs are largely defined by events and changes in Earth history.</a:t>
            </a:r>
            <a:endParaRPr/>
          </a:p>
          <a:p>
            <a:pPr indent="0" lvl="1" marL="457200" rtl="0" algn="l">
              <a:lnSpc>
                <a:spcPct val="90000"/>
              </a:lnSpc>
              <a:spcBef>
                <a:spcPts val="500"/>
              </a:spcBef>
              <a:spcAft>
                <a:spcPts val="0"/>
              </a:spcAft>
              <a:buClr>
                <a:schemeClr val="dk1"/>
              </a:buClr>
              <a:buSzPct val="100000"/>
              <a:buNone/>
            </a:pPr>
            <a:r>
              <a:t/>
            </a:r>
            <a:endParaRPr/>
          </a:p>
          <a:p>
            <a:pPr indent="0" lvl="1" marL="457200" rtl="0" algn="l">
              <a:lnSpc>
                <a:spcPct val="90000"/>
              </a:lnSpc>
              <a:spcBef>
                <a:spcPts val="500"/>
              </a:spcBef>
              <a:spcAft>
                <a:spcPts val="0"/>
              </a:spcAft>
              <a:buClr>
                <a:schemeClr val="dk1"/>
              </a:buClr>
              <a:buSzPct val="100000"/>
              <a:buNone/>
            </a:pPr>
            <a:r>
              <a:rPr lang="en-US"/>
              <a:t>The rocks themselves reveal that history in their chemistry, stratigraphy and fossils.</a:t>
            </a:r>
            <a:endParaRPr/>
          </a:p>
          <a:p>
            <a:pPr indent="0" lvl="1" marL="457200" rtl="0" algn="l">
              <a:lnSpc>
                <a:spcPct val="90000"/>
              </a:lnSpc>
              <a:spcBef>
                <a:spcPts val="500"/>
              </a:spcBef>
              <a:spcAft>
                <a:spcPts val="0"/>
              </a:spcAft>
              <a:buClr>
                <a:schemeClr val="dk1"/>
              </a:buClr>
              <a:buSzPct val="100000"/>
              <a:buNone/>
            </a:pPr>
            <a:r>
              <a:t/>
            </a:r>
            <a:endParaRPr/>
          </a:p>
          <a:p>
            <a:pPr indent="0" lvl="1" marL="457200" rtl="0" algn="l">
              <a:lnSpc>
                <a:spcPct val="90000"/>
              </a:lnSpc>
              <a:spcBef>
                <a:spcPts val="500"/>
              </a:spcBef>
              <a:spcAft>
                <a:spcPts val="0"/>
              </a:spcAft>
              <a:buClr>
                <a:schemeClr val="dk1"/>
              </a:buClr>
              <a:buSzPct val="100000"/>
              <a:buNone/>
            </a:pPr>
            <a:r>
              <a:rPr lang="en-US"/>
              <a:t>Radiometric Dating allowed scientists to assign actual ages to these rocks. </a:t>
            </a:r>
            <a:endParaRPr/>
          </a:p>
          <a:p>
            <a:pPr indent="0" lvl="1" marL="457200" rtl="0" algn="l">
              <a:lnSpc>
                <a:spcPct val="90000"/>
              </a:lnSpc>
              <a:spcBef>
                <a:spcPts val="500"/>
              </a:spcBef>
              <a:spcAft>
                <a:spcPts val="0"/>
              </a:spcAft>
              <a:buClr>
                <a:schemeClr val="dk1"/>
              </a:buClr>
              <a:buSzPct val="100000"/>
              <a:buNone/>
            </a:pPr>
            <a:r>
              <a:t/>
            </a:r>
            <a:endParaRPr/>
          </a:p>
          <a:p>
            <a:pPr indent="0" lvl="1" marL="457200" rtl="0" algn="l">
              <a:lnSpc>
                <a:spcPct val="90000"/>
              </a:lnSpc>
              <a:spcBef>
                <a:spcPts val="500"/>
              </a:spcBef>
              <a:spcAft>
                <a:spcPts val="0"/>
              </a:spcAft>
              <a:buClr>
                <a:schemeClr val="dk1"/>
              </a:buClr>
              <a:buSzPct val="100000"/>
              <a:buNone/>
            </a:pPr>
            <a:r>
              <a:t/>
            </a:r>
            <a:endParaRPr/>
          </a:p>
          <a:p>
            <a:pPr indent="0" lvl="1" marL="457200" rtl="0" algn="l">
              <a:lnSpc>
                <a:spcPct val="90000"/>
              </a:lnSpc>
              <a:spcBef>
                <a:spcPts val="500"/>
              </a:spcBef>
              <a:spcAft>
                <a:spcPts val="0"/>
              </a:spcAft>
              <a:buClr>
                <a:schemeClr val="dk1"/>
              </a:buClr>
              <a:buSzPct val="100000"/>
              <a:buNone/>
            </a:pPr>
            <a:r>
              <a:t/>
            </a:r>
            <a:endParaRPr/>
          </a:p>
        </p:txBody>
      </p:sp>
      <p:pic>
        <p:nvPicPr>
          <p:cNvPr descr="Layers of stacked sedimentary rock of different thicknesses." id="266" name="Google Shape;266;p19"/>
          <p:cNvPicPr preferRelativeResize="0"/>
          <p:nvPr/>
        </p:nvPicPr>
        <p:blipFill rotWithShape="1">
          <a:blip r:embed="rId3">
            <a:alphaModFix/>
          </a:blip>
          <a:srcRect b="0" l="88167" r="0" t="-3"/>
          <a:stretch/>
        </p:blipFill>
        <p:spPr>
          <a:xfrm>
            <a:off x="10749280" y="0"/>
            <a:ext cx="144272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ph type="title"/>
          </p:nvPr>
        </p:nvSpPr>
        <p:spPr>
          <a:xfrm>
            <a:off x="114300" y="122236"/>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Objectives of Presentation</a:t>
            </a:r>
            <a:endParaRPr/>
          </a:p>
        </p:txBody>
      </p:sp>
      <p:sp>
        <p:nvSpPr>
          <p:cNvPr id="97" name="Google Shape;97;p2"/>
          <p:cNvSpPr txBox="1"/>
          <p:nvPr>
            <p:ph idx="1" type="body"/>
          </p:nvPr>
        </p:nvSpPr>
        <p:spPr>
          <a:xfrm>
            <a:off x="812908" y="1832590"/>
            <a:ext cx="5410200" cy="45259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To outline the history of how we understand geologic time</a:t>
            </a:r>
            <a:endParaRPr/>
          </a:p>
          <a:p>
            <a:pPr indent="0" lvl="0" marL="0" rtl="0" algn="l">
              <a:lnSpc>
                <a:spcPct val="90000"/>
              </a:lnSpc>
              <a:spcBef>
                <a:spcPts val="1000"/>
              </a:spcBef>
              <a:spcAft>
                <a:spcPts val="0"/>
              </a:spcAft>
              <a:buClr>
                <a:schemeClr val="dk1"/>
              </a:buClr>
              <a:buSzPts val="2400"/>
              <a:buNone/>
            </a:pPr>
            <a:r>
              <a:t/>
            </a:r>
            <a:endParaRPr sz="2400"/>
          </a:p>
          <a:p>
            <a:pPr indent="-228600" lvl="0" marL="228600" rtl="0" algn="l">
              <a:lnSpc>
                <a:spcPct val="90000"/>
              </a:lnSpc>
              <a:spcBef>
                <a:spcPts val="1000"/>
              </a:spcBef>
              <a:spcAft>
                <a:spcPts val="0"/>
              </a:spcAft>
              <a:buClr>
                <a:schemeClr val="dk1"/>
              </a:buClr>
              <a:buSzPts val="2400"/>
              <a:buChar char="•"/>
            </a:pPr>
            <a:r>
              <a:rPr lang="en-US" sz="2400"/>
              <a:t>To describe how the geologic time scale is organized</a:t>
            </a:r>
            <a:endParaRPr/>
          </a:p>
          <a:p>
            <a:pPr indent="0" lvl="0" marL="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pic>
        <p:nvPicPr>
          <p:cNvPr id="98" name="Google Shape;98;p2"/>
          <p:cNvPicPr preferRelativeResize="0"/>
          <p:nvPr/>
        </p:nvPicPr>
        <p:blipFill rotWithShape="1">
          <a:blip r:embed="rId3">
            <a:alphaModFix/>
          </a:blip>
          <a:srcRect b="-1300" l="17553" r="15416" t="1300"/>
          <a:stretch/>
        </p:blipFill>
        <p:spPr>
          <a:xfrm>
            <a:off x="6198174" y="122236"/>
            <a:ext cx="5993826" cy="6735764"/>
          </a:xfrm>
          <a:prstGeom prst="rect">
            <a:avLst/>
          </a:prstGeom>
          <a:noFill/>
          <a:ln>
            <a:noFill/>
          </a:ln>
        </p:spPr>
      </p:pic>
      <p:sp>
        <p:nvSpPr>
          <p:cNvPr id="99" name="Google Shape;99;p2"/>
          <p:cNvSpPr txBox="1"/>
          <p:nvPr/>
        </p:nvSpPr>
        <p:spPr>
          <a:xfrm>
            <a:off x="101816" y="6556545"/>
            <a:ext cx="1422184"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50" u="none" cap="none" strike="noStrike">
                <a:solidFill>
                  <a:schemeClr val="lt2"/>
                </a:solidFill>
                <a:latin typeface="Calibri"/>
                <a:ea typeface="Calibri"/>
                <a:cs typeface="Calibri"/>
                <a:sym typeface="Calibri"/>
              </a:rPr>
              <a:t>Image Credit: Ray Troll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0"/>
          <p:cNvSpPr txBox="1"/>
          <p:nvPr>
            <p:ph type="title"/>
          </p:nvPr>
        </p:nvSpPr>
        <p:spPr>
          <a:xfrm>
            <a:off x="342274" y="-76354"/>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sz="3600">
                <a:latin typeface="Calibri"/>
                <a:ea typeface="Calibri"/>
                <a:cs typeface="Calibri"/>
                <a:sym typeface="Calibri"/>
              </a:rPr>
              <a:t>The Earth is really, really, really old</a:t>
            </a:r>
            <a:endParaRPr/>
          </a:p>
        </p:txBody>
      </p:sp>
      <p:sp>
        <p:nvSpPr>
          <p:cNvPr id="273" name="Google Shape;273;p20"/>
          <p:cNvSpPr txBox="1"/>
          <p:nvPr>
            <p:ph idx="1" type="body"/>
          </p:nvPr>
        </p:nvSpPr>
        <p:spPr>
          <a:xfrm>
            <a:off x="426871" y="1560746"/>
            <a:ext cx="6383145" cy="2818390"/>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sz="2400"/>
              <a:t>~4.6 billion years old</a:t>
            </a:r>
            <a:endParaRPr/>
          </a:p>
          <a:p>
            <a:pPr indent="-87629" lvl="0" marL="228600" rtl="0" algn="l">
              <a:lnSpc>
                <a:spcPct val="90000"/>
              </a:lnSpc>
              <a:spcBef>
                <a:spcPts val="1000"/>
              </a:spcBef>
              <a:spcAft>
                <a:spcPts val="0"/>
              </a:spcAft>
              <a:buClr>
                <a:schemeClr val="dk1"/>
              </a:buClr>
              <a:buSzPct val="100000"/>
              <a:buNone/>
            </a:pPr>
            <a:r>
              <a:t/>
            </a:r>
            <a:endParaRPr sz="2400"/>
          </a:p>
          <a:p>
            <a:pPr indent="-87629" lvl="0" marL="22860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t/>
            </a:r>
            <a:endParaRPr sz="2400"/>
          </a:p>
          <a:p>
            <a:pPr indent="-228600" lvl="0" marL="228600" rtl="0" algn="l">
              <a:lnSpc>
                <a:spcPct val="90000"/>
              </a:lnSpc>
              <a:spcBef>
                <a:spcPts val="1000"/>
              </a:spcBef>
              <a:spcAft>
                <a:spcPts val="0"/>
              </a:spcAft>
              <a:buClr>
                <a:schemeClr val="dk1"/>
              </a:buClr>
              <a:buSzPct val="100000"/>
              <a:buChar char="•"/>
            </a:pPr>
            <a:r>
              <a:rPr lang="en-US" sz="2400"/>
              <a:t>If you tried to count to 4.6 billion,  counting once per second, 24 hours a day without ever taking a break, it would take 147 years to count to 4.6 billion.  </a:t>
            </a:r>
            <a:endParaRPr/>
          </a:p>
        </p:txBody>
      </p:sp>
      <p:sp>
        <p:nvSpPr>
          <p:cNvPr id="274" name="Google Shape;274;p20"/>
          <p:cNvSpPr txBox="1"/>
          <p:nvPr/>
        </p:nvSpPr>
        <p:spPr>
          <a:xfrm>
            <a:off x="8920992" y="6642169"/>
            <a:ext cx="4727196" cy="1692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00">
                <a:solidFill>
                  <a:schemeClr val="dk1"/>
                </a:solidFill>
                <a:latin typeface="Gill Sans"/>
                <a:ea typeface="Gill Sans"/>
                <a:cs typeface="Gill Sans"/>
                <a:sym typeface="Gill Sans"/>
              </a:rPr>
              <a:t>https://www.surfnetkids.com/resources/geologic-time-scale/</a:t>
            </a:r>
            <a:endParaRPr/>
          </a:p>
        </p:txBody>
      </p:sp>
      <p:pic>
        <p:nvPicPr>
          <p:cNvPr descr="Table&#10;&#10;Description automatically generated" id="275" name="Google Shape;275;p20"/>
          <p:cNvPicPr preferRelativeResize="0"/>
          <p:nvPr/>
        </p:nvPicPr>
        <p:blipFill rotWithShape="1">
          <a:blip r:embed="rId3">
            <a:alphaModFix/>
          </a:blip>
          <a:srcRect b="3531" l="6556" r="2545" t="1634"/>
          <a:stretch/>
        </p:blipFill>
        <p:spPr>
          <a:xfrm>
            <a:off x="7402853" y="482024"/>
            <a:ext cx="4362276" cy="58939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1"/>
          <p:cNvSpPr txBox="1"/>
          <p:nvPr>
            <p:ph type="title"/>
          </p:nvPr>
        </p:nvSpPr>
        <p:spPr>
          <a:xfrm>
            <a:off x="553673" y="-279895"/>
            <a:ext cx="5709612" cy="164295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Font typeface="Calibri"/>
              <a:buNone/>
            </a:pPr>
            <a:r>
              <a:rPr lang="en-US" sz="4000">
                <a:solidFill>
                  <a:srgbClr val="262626"/>
                </a:solidFill>
                <a:latin typeface="Calibri"/>
                <a:ea typeface="Calibri"/>
                <a:cs typeface="Calibri"/>
                <a:sym typeface="Calibri"/>
              </a:rPr>
              <a:t>The Universe is even older.</a:t>
            </a:r>
            <a:endParaRPr/>
          </a:p>
        </p:txBody>
      </p:sp>
      <p:sp>
        <p:nvSpPr>
          <p:cNvPr id="282" name="Google Shape;282;p21"/>
          <p:cNvSpPr txBox="1"/>
          <p:nvPr>
            <p:ph idx="1" type="body"/>
          </p:nvPr>
        </p:nvSpPr>
        <p:spPr>
          <a:xfrm>
            <a:off x="553674" y="2042570"/>
            <a:ext cx="7180976" cy="36521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62626"/>
              </a:buClr>
              <a:buSzPts val="2800"/>
              <a:buNone/>
            </a:pPr>
            <a:r>
              <a:rPr lang="en-US">
                <a:solidFill>
                  <a:srgbClr val="262626"/>
                </a:solidFill>
              </a:rPr>
              <a:t>~13.7 billion years</a:t>
            </a:r>
            <a:endParaRPr/>
          </a:p>
          <a:p>
            <a:pPr indent="0" lvl="0" marL="0" rtl="0" algn="l">
              <a:lnSpc>
                <a:spcPct val="90000"/>
              </a:lnSpc>
              <a:spcBef>
                <a:spcPts val="1000"/>
              </a:spcBef>
              <a:spcAft>
                <a:spcPts val="0"/>
              </a:spcAft>
              <a:buClr>
                <a:schemeClr val="dk1"/>
              </a:buClr>
              <a:buSzPts val="2800"/>
              <a:buNone/>
            </a:pPr>
            <a:r>
              <a:t/>
            </a:r>
            <a:endParaRPr>
              <a:solidFill>
                <a:srgbClr val="262626"/>
              </a:solidFill>
            </a:endParaRPr>
          </a:p>
          <a:p>
            <a:pPr indent="0" lvl="0" marL="0" rtl="0" algn="l">
              <a:lnSpc>
                <a:spcPct val="90000"/>
              </a:lnSpc>
              <a:spcBef>
                <a:spcPts val="1000"/>
              </a:spcBef>
              <a:spcAft>
                <a:spcPts val="0"/>
              </a:spcAft>
              <a:buClr>
                <a:srgbClr val="262626"/>
              </a:buClr>
              <a:buSzPts val="2800"/>
              <a:buNone/>
            </a:pPr>
            <a:r>
              <a:rPr lang="en-US">
                <a:solidFill>
                  <a:srgbClr val="262626"/>
                </a:solidFill>
              </a:rPr>
              <a:t>Predates the earth by ~9 billion years</a:t>
            </a:r>
            <a:endParaRPr/>
          </a:p>
          <a:p>
            <a:pPr indent="0" lvl="0" marL="0" rtl="0" algn="l">
              <a:lnSpc>
                <a:spcPct val="90000"/>
              </a:lnSpc>
              <a:spcBef>
                <a:spcPts val="1000"/>
              </a:spcBef>
              <a:spcAft>
                <a:spcPts val="0"/>
              </a:spcAft>
              <a:buClr>
                <a:schemeClr val="dk1"/>
              </a:buClr>
              <a:buSzPts val="2800"/>
              <a:buNone/>
            </a:pPr>
            <a:r>
              <a:t/>
            </a:r>
            <a:endParaRPr>
              <a:solidFill>
                <a:srgbClr val="262626"/>
              </a:solidFill>
            </a:endParaRPr>
          </a:p>
          <a:p>
            <a:pPr indent="0" lvl="0" marL="0" rtl="0" algn="l">
              <a:lnSpc>
                <a:spcPct val="90000"/>
              </a:lnSpc>
              <a:spcBef>
                <a:spcPts val="1000"/>
              </a:spcBef>
              <a:spcAft>
                <a:spcPts val="0"/>
              </a:spcAft>
              <a:buClr>
                <a:srgbClr val="262626"/>
              </a:buClr>
              <a:buSzPts val="2800"/>
              <a:buNone/>
            </a:pPr>
            <a:r>
              <a:rPr lang="en-US">
                <a:solidFill>
                  <a:srgbClr val="262626"/>
                </a:solidFill>
              </a:rPr>
              <a:t>We need an old universe (with stars being born and dying) to create the heavier elements that form our Earth and even our bodies!</a:t>
            </a:r>
            <a:endParaRPr/>
          </a:p>
        </p:txBody>
      </p:sp>
      <p:pic>
        <p:nvPicPr>
          <p:cNvPr descr="A graphical history of the universe" id="283" name="Google Shape;283;p21"/>
          <p:cNvPicPr preferRelativeResize="0"/>
          <p:nvPr/>
        </p:nvPicPr>
        <p:blipFill rotWithShape="1">
          <a:blip r:embed="rId3">
            <a:alphaModFix/>
          </a:blip>
          <a:srcRect b="0" l="0" r="0" t="0"/>
          <a:stretch/>
        </p:blipFill>
        <p:spPr>
          <a:xfrm>
            <a:off x="8024974" y="0"/>
            <a:ext cx="3825875" cy="6858000"/>
          </a:xfrm>
          <a:prstGeom prst="rect">
            <a:avLst/>
          </a:prstGeom>
          <a:noFill/>
          <a:ln>
            <a:noFill/>
          </a:ln>
        </p:spPr>
      </p:pic>
      <p:sp>
        <p:nvSpPr>
          <p:cNvPr id="284" name="Google Shape;284;p21"/>
          <p:cNvSpPr txBox="1"/>
          <p:nvPr/>
        </p:nvSpPr>
        <p:spPr>
          <a:xfrm>
            <a:off x="8024974" y="6550223"/>
            <a:ext cx="45720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Gill Sans"/>
                <a:ea typeface="Gill Sans"/>
                <a:cs typeface="Gill Sans"/>
                <a:sym typeface="Gill Sans"/>
              </a:rPr>
              <a:t>https://stardate.org/print/15304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2"/>
          <p:cNvSpPr txBox="1"/>
          <p:nvPr>
            <p:ph type="title"/>
          </p:nvPr>
        </p:nvSpPr>
        <p:spPr>
          <a:xfrm>
            <a:off x="285227" y="0"/>
            <a:ext cx="1179492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When and how do humans fit into all of this?  </a:t>
            </a:r>
            <a:endParaRPr/>
          </a:p>
        </p:txBody>
      </p:sp>
      <p:pic>
        <p:nvPicPr>
          <p:cNvPr id="291" name="Google Shape;291;p22"/>
          <p:cNvPicPr preferRelativeResize="0"/>
          <p:nvPr/>
        </p:nvPicPr>
        <p:blipFill rotWithShape="1">
          <a:blip r:embed="rId3">
            <a:alphaModFix/>
          </a:blip>
          <a:srcRect b="0" l="0" r="0" t="22238"/>
          <a:stretch/>
        </p:blipFill>
        <p:spPr>
          <a:xfrm>
            <a:off x="472156" y="1026854"/>
            <a:ext cx="11247688" cy="5657865"/>
          </a:xfrm>
          <a:prstGeom prst="rect">
            <a:avLst/>
          </a:prstGeom>
          <a:noFill/>
          <a:ln>
            <a:noFill/>
          </a:ln>
        </p:spPr>
      </p:pic>
      <p:sp>
        <p:nvSpPr>
          <p:cNvPr id="292" name="Google Shape;292;p22"/>
          <p:cNvSpPr txBox="1"/>
          <p:nvPr/>
        </p:nvSpPr>
        <p:spPr>
          <a:xfrm>
            <a:off x="8533264" y="6642556"/>
            <a:ext cx="45720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rgbClr val="A5A5A5"/>
                </a:solidFill>
                <a:latin typeface="Calibri"/>
                <a:ea typeface="Calibri"/>
                <a:cs typeface="Calibri"/>
                <a:sym typeface="Calibri"/>
              </a:rPr>
              <a:t>https://ucmp.berkeley.edu/2019/09/chronozoom-time-atlas-of-earth-big-history/</a:t>
            </a:r>
            <a:endParaRPr/>
          </a:p>
        </p:txBody>
      </p:sp>
      <p:cxnSp>
        <p:nvCxnSpPr>
          <p:cNvPr id="293" name="Google Shape;293;p22"/>
          <p:cNvCxnSpPr/>
          <p:nvPr/>
        </p:nvCxnSpPr>
        <p:spPr>
          <a:xfrm>
            <a:off x="10871200" y="4114800"/>
            <a:ext cx="0" cy="731520"/>
          </a:xfrm>
          <a:prstGeom prst="straightConnector1">
            <a:avLst/>
          </a:prstGeom>
          <a:noFill/>
          <a:ln cap="flat" cmpd="sng" w="38100">
            <a:solidFill>
              <a:srgbClr val="FFC000"/>
            </a:solidFill>
            <a:prstDash val="solid"/>
            <a:miter lim="800000"/>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3"/>
          <p:cNvSpPr txBox="1"/>
          <p:nvPr>
            <p:ph type="title"/>
          </p:nvPr>
        </p:nvSpPr>
        <p:spPr>
          <a:xfrm>
            <a:off x="180641" y="-503076"/>
            <a:ext cx="4592739" cy="134472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Summary</a:t>
            </a:r>
            <a:endParaRPr/>
          </a:p>
        </p:txBody>
      </p:sp>
      <p:sp>
        <p:nvSpPr>
          <p:cNvPr id="300" name="Google Shape;300;p23"/>
          <p:cNvSpPr txBox="1"/>
          <p:nvPr/>
        </p:nvSpPr>
        <p:spPr>
          <a:xfrm>
            <a:off x="7603921" y="6688714"/>
            <a:ext cx="4592972" cy="1692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00">
                <a:solidFill>
                  <a:schemeClr val="lt2"/>
                </a:solidFill>
                <a:latin typeface="Arial"/>
                <a:ea typeface="Arial"/>
                <a:cs typeface="Arial"/>
                <a:sym typeface="Arial"/>
              </a:rPr>
              <a:t>This file is licensed under the </a:t>
            </a:r>
            <a:r>
              <a:rPr lang="en-US" sz="500" u="sng">
                <a:solidFill>
                  <a:schemeClr val="lt2"/>
                </a:solidFill>
                <a:latin typeface="Arial"/>
                <a:ea typeface="Arial"/>
                <a:cs typeface="Arial"/>
                <a:sym typeface="Arial"/>
                <a:hlinkClick r:id="rId3">
                  <a:extLst>
                    <a:ext uri="{A12FA001-AC4F-418D-AE19-62706E023703}">
                      <ahyp:hlinkClr val="tx"/>
                    </a:ext>
                  </a:extLst>
                </a:hlinkClick>
              </a:rPr>
              <a:t>Creative Commons</a:t>
            </a:r>
            <a:r>
              <a:rPr lang="en-US" sz="500">
                <a:solidFill>
                  <a:schemeClr val="lt2"/>
                </a:solidFill>
                <a:latin typeface="Arial"/>
                <a:ea typeface="Arial"/>
                <a:cs typeface="Arial"/>
                <a:sym typeface="Arial"/>
              </a:rPr>
              <a:t> </a:t>
            </a:r>
            <a:r>
              <a:rPr lang="en-US" sz="500" u="sng">
                <a:solidFill>
                  <a:schemeClr val="lt2"/>
                </a:solidFill>
                <a:latin typeface="Arial"/>
                <a:ea typeface="Arial"/>
                <a:cs typeface="Arial"/>
                <a:sym typeface="Arial"/>
                <a:hlinkClick r:id="rId4">
                  <a:extLst>
                    <a:ext uri="{A12FA001-AC4F-418D-AE19-62706E023703}">
                      <ahyp:hlinkClr val="tx"/>
                    </a:ext>
                  </a:extLst>
                </a:hlinkClick>
              </a:rPr>
              <a:t>Attribution-Share Alike 4.0 International</a:t>
            </a:r>
            <a:r>
              <a:rPr lang="en-US" sz="500">
                <a:solidFill>
                  <a:schemeClr val="lt2"/>
                </a:solidFill>
                <a:latin typeface="Arial"/>
                <a:ea typeface="Arial"/>
                <a:cs typeface="Arial"/>
                <a:sym typeface="Arial"/>
              </a:rPr>
              <a:t> license.</a:t>
            </a:r>
            <a:endParaRPr sz="500">
              <a:solidFill>
                <a:schemeClr val="lt2"/>
              </a:solidFill>
              <a:latin typeface="Calibri"/>
              <a:ea typeface="Calibri"/>
              <a:cs typeface="Calibri"/>
              <a:sym typeface="Calibri"/>
            </a:endParaRPr>
          </a:p>
        </p:txBody>
      </p:sp>
      <p:sp>
        <p:nvSpPr>
          <p:cNvPr id="301" name="Google Shape;301;p23"/>
          <p:cNvSpPr txBox="1"/>
          <p:nvPr>
            <p:ph idx="1" type="body"/>
          </p:nvPr>
        </p:nvSpPr>
        <p:spPr>
          <a:xfrm>
            <a:off x="289998" y="994483"/>
            <a:ext cx="1132513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geologic time scale organizes and depicts the events of Earth history</a:t>
            </a:r>
            <a:endParaRPr/>
          </a:p>
          <a:p>
            <a:pPr indent="-228600" lvl="0" marL="228600" rtl="0" algn="l">
              <a:lnSpc>
                <a:spcPct val="90000"/>
              </a:lnSpc>
              <a:spcBef>
                <a:spcPts val="1000"/>
              </a:spcBef>
              <a:spcAft>
                <a:spcPts val="0"/>
              </a:spcAft>
              <a:buClr>
                <a:schemeClr val="dk1"/>
              </a:buClr>
              <a:buSzPts val="2800"/>
              <a:buChar char="•"/>
            </a:pPr>
            <a:r>
              <a:rPr lang="en-US"/>
              <a:t>Rocks provide the evidence for the history of our planet</a:t>
            </a:r>
            <a:endParaRPr/>
          </a:p>
          <a:p>
            <a:pPr indent="-228600" lvl="0" marL="228600" rtl="0" algn="l">
              <a:lnSpc>
                <a:spcPct val="90000"/>
              </a:lnSpc>
              <a:spcBef>
                <a:spcPts val="1000"/>
              </a:spcBef>
              <a:spcAft>
                <a:spcPts val="0"/>
              </a:spcAft>
              <a:buClr>
                <a:schemeClr val="dk1"/>
              </a:buClr>
              <a:buSzPts val="2800"/>
              <a:buChar char="•"/>
            </a:pPr>
            <a:r>
              <a:rPr lang="en-US"/>
              <a:t>In the 17</a:t>
            </a:r>
            <a:r>
              <a:rPr baseline="30000" lang="en-US"/>
              <a:t>th</a:t>
            </a:r>
            <a:r>
              <a:rPr lang="en-US"/>
              <a:t> century, Blessed Nicholas Steno founded the science of Stratigraphy that uncovered this geologic history</a:t>
            </a:r>
            <a:endParaRPr/>
          </a:p>
          <a:p>
            <a:pPr indent="-228600" lvl="0" marL="228600" rtl="0" algn="l">
              <a:lnSpc>
                <a:spcPct val="90000"/>
              </a:lnSpc>
              <a:spcBef>
                <a:spcPts val="1000"/>
              </a:spcBef>
              <a:spcAft>
                <a:spcPts val="0"/>
              </a:spcAft>
              <a:buClr>
                <a:schemeClr val="dk1"/>
              </a:buClr>
              <a:buSzPts val="2800"/>
              <a:buChar char="•"/>
            </a:pPr>
            <a:r>
              <a:rPr lang="en-US"/>
              <a:t>The scientists of the 20</a:t>
            </a:r>
            <a:r>
              <a:rPr baseline="30000" lang="en-US"/>
              <a:t>th</a:t>
            </a:r>
            <a:r>
              <a:rPr lang="en-US"/>
              <a:t> century crafted the modern geologic time scale and assigned dates to geological eons, eras, periods, epochs</a:t>
            </a:r>
            <a:endParaRPr/>
          </a:p>
          <a:p>
            <a:pPr indent="-228600" lvl="0" marL="228600" rtl="0" algn="l">
              <a:lnSpc>
                <a:spcPct val="90000"/>
              </a:lnSpc>
              <a:spcBef>
                <a:spcPts val="1000"/>
              </a:spcBef>
              <a:spcAft>
                <a:spcPts val="0"/>
              </a:spcAft>
              <a:buClr>
                <a:schemeClr val="dk1"/>
              </a:buClr>
              <a:buSzPts val="2800"/>
              <a:buChar char="•"/>
            </a:pPr>
            <a:r>
              <a:rPr lang="en-US"/>
              <a:t>The geologic time scale is divided up into times defined by events that happened in Earth’s history</a:t>
            </a:r>
            <a:endParaRPr/>
          </a:p>
        </p:txBody>
      </p:sp>
      <p:pic>
        <p:nvPicPr>
          <p:cNvPr descr="Image with no description" id="302" name="Google Shape;302;p23"/>
          <p:cNvPicPr preferRelativeResize="0"/>
          <p:nvPr/>
        </p:nvPicPr>
        <p:blipFill rotWithShape="1">
          <a:blip r:embed="rId5">
            <a:alphaModFix/>
          </a:blip>
          <a:srcRect b="32974" l="0" r="0" t="47515"/>
          <a:stretch/>
        </p:blipFill>
        <p:spPr>
          <a:xfrm>
            <a:off x="772430" y="5532151"/>
            <a:ext cx="10842704" cy="331366"/>
          </a:xfrm>
          <a:prstGeom prst="rect">
            <a:avLst/>
          </a:prstGeom>
          <a:noFill/>
          <a:ln>
            <a:noFill/>
          </a:ln>
        </p:spPr>
      </p:pic>
      <p:sp>
        <p:nvSpPr>
          <p:cNvPr id="303" name="Google Shape;303;p23"/>
          <p:cNvSpPr txBox="1"/>
          <p:nvPr/>
        </p:nvSpPr>
        <p:spPr>
          <a:xfrm rot="-5400000">
            <a:off x="11412386" y="5470005"/>
            <a:ext cx="820994"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chemeClr val="dk1"/>
                </a:solidFill>
                <a:latin typeface="Calibri"/>
                <a:ea typeface="Calibri"/>
                <a:cs typeface="Calibri"/>
                <a:sym typeface="Calibri"/>
              </a:rPr>
              <a:t>Today</a:t>
            </a:r>
            <a:endParaRPr/>
          </a:p>
        </p:txBody>
      </p:sp>
      <p:sp>
        <p:nvSpPr>
          <p:cNvPr id="304" name="Google Shape;304;p23"/>
          <p:cNvSpPr txBox="1"/>
          <p:nvPr/>
        </p:nvSpPr>
        <p:spPr>
          <a:xfrm rot="-5400000">
            <a:off x="-499994" y="5396920"/>
            <a:ext cx="1776768"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chemeClr val="dk1"/>
                </a:solidFill>
                <a:latin typeface="Calibri"/>
                <a:ea typeface="Calibri"/>
                <a:cs typeface="Calibri"/>
                <a:sym typeface="Calibri"/>
              </a:rPr>
              <a:t>Origin of Earth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99"/>
                                        </p:tgtEl>
                                        <p:attrNameLst>
                                          <p:attrName>style.visibility</p:attrName>
                                        </p:attrNameLst>
                                      </p:cBhvr>
                                      <p:to>
                                        <p:strVal val="visible"/>
                                      </p:to>
                                    </p:set>
                                    <p:animEffect filter="fade" transition="in">
                                      <p:cBhvr>
                                        <p:cTn dur="4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type="title"/>
          </p:nvPr>
        </p:nvSpPr>
        <p:spPr>
          <a:xfrm>
            <a:off x="394854" y="13854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is Geologic Time?</a:t>
            </a:r>
            <a:endParaRPr/>
          </a:p>
        </p:txBody>
      </p:sp>
      <p:sp>
        <p:nvSpPr>
          <p:cNvPr id="106" name="Google Shape;106;p3"/>
          <p:cNvSpPr txBox="1"/>
          <p:nvPr>
            <p:ph idx="1" type="body"/>
          </p:nvPr>
        </p:nvSpPr>
        <p:spPr>
          <a:xfrm>
            <a:off x="687397" y="1327799"/>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events of earth history through time as they relate to the rocks that make up our planet</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Each rock on the earth formed at a particular time and place</a:t>
            </a:r>
            <a:endParaRPr/>
          </a:p>
          <a:p>
            <a:pPr indent="0" lvl="0" marL="0" rtl="0" algn="l">
              <a:lnSpc>
                <a:spcPct val="90000"/>
              </a:lnSpc>
              <a:spcBef>
                <a:spcPts val="1000"/>
              </a:spcBef>
              <a:spcAft>
                <a:spcPts val="0"/>
              </a:spcAft>
              <a:buClr>
                <a:schemeClr val="dk1"/>
              </a:buClr>
              <a:buSzPts val="2800"/>
              <a:buNone/>
            </a:pPr>
            <a:r>
              <a:t/>
            </a:r>
            <a:endParaRPr/>
          </a:p>
        </p:txBody>
      </p:sp>
      <p:pic>
        <p:nvPicPr>
          <p:cNvPr descr="Volcanic eruption: Scientists perform volcanic scenarios to develop  response plan: UNM Newsroom" id="107" name="Google Shape;107;p3"/>
          <p:cNvPicPr preferRelativeResize="0"/>
          <p:nvPr/>
        </p:nvPicPr>
        <p:blipFill rotWithShape="1">
          <a:blip r:embed="rId3">
            <a:alphaModFix/>
          </a:blip>
          <a:srcRect b="0" l="0" r="0" t="0"/>
          <a:stretch/>
        </p:blipFill>
        <p:spPr>
          <a:xfrm>
            <a:off x="120073" y="3503468"/>
            <a:ext cx="5717309" cy="3215986"/>
          </a:xfrm>
          <a:prstGeom prst="rect">
            <a:avLst/>
          </a:prstGeom>
          <a:noFill/>
          <a:ln>
            <a:noFill/>
          </a:ln>
        </p:spPr>
      </p:pic>
      <p:sp>
        <p:nvSpPr>
          <p:cNvPr id="108" name="Google Shape;108;p3"/>
          <p:cNvSpPr txBox="1"/>
          <p:nvPr/>
        </p:nvSpPr>
        <p:spPr>
          <a:xfrm>
            <a:off x="0" y="6691826"/>
            <a:ext cx="609600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2"/>
                </a:solidFill>
                <a:latin typeface="Calibri"/>
                <a:ea typeface="Calibri"/>
                <a:cs typeface="Calibri"/>
                <a:sym typeface="Calibri"/>
              </a:rPr>
              <a:t>https://news.unm.edu/news/volcanic-eruption-scientists-perform-volcanic-scenarios-to-develop-response-plan</a:t>
            </a:r>
            <a:endParaRPr/>
          </a:p>
        </p:txBody>
      </p:sp>
      <p:pic>
        <p:nvPicPr>
          <p:cNvPr descr="UGA study finds in extinction risk, there's not always safety in numbers -  UGA Today" id="109" name="Google Shape;109;p3"/>
          <p:cNvPicPr preferRelativeResize="0"/>
          <p:nvPr/>
        </p:nvPicPr>
        <p:blipFill rotWithShape="1">
          <a:blip r:embed="rId4">
            <a:alphaModFix/>
          </a:blip>
          <a:srcRect b="-1" l="45933" r="0" t="43545"/>
          <a:stretch/>
        </p:blipFill>
        <p:spPr>
          <a:xfrm>
            <a:off x="7057632" y="3503468"/>
            <a:ext cx="4636790" cy="3215986"/>
          </a:xfrm>
          <a:prstGeom prst="rect">
            <a:avLst/>
          </a:prstGeom>
          <a:noFill/>
          <a:ln>
            <a:noFill/>
          </a:ln>
        </p:spPr>
      </p:pic>
      <p:sp>
        <p:nvSpPr>
          <p:cNvPr id="110" name="Google Shape;110;p3"/>
          <p:cNvSpPr txBox="1"/>
          <p:nvPr/>
        </p:nvSpPr>
        <p:spPr>
          <a:xfrm>
            <a:off x="6998516" y="6691826"/>
            <a:ext cx="6094602"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2"/>
                </a:solidFill>
                <a:latin typeface="Calibri"/>
                <a:ea typeface="Calibri"/>
                <a:cs typeface="Calibri"/>
                <a:sym typeface="Calibri"/>
              </a:rPr>
              <a:t>https://news.uga.edu/uga-study-extinction-risk-not-always-safety-in-numbers-050812/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4"/>
          <p:cNvSpPr txBox="1"/>
          <p:nvPr>
            <p:ph type="title"/>
          </p:nvPr>
        </p:nvSpPr>
        <p:spPr>
          <a:xfrm>
            <a:off x="325453"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is Geologic Time?</a:t>
            </a:r>
            <a:endParaRPr/>
          </a:p>
        </p:txBody>
      </p:sp>
      <p:sp>
        <p:nvSpPr>
          <p:cNvPr id="117" name="Google Shape;117;p4"/>
          <p:cNvSpPr txBox="1"/>
          <p:nvPr>
            <p:ph idx="1" type="body"/>
          </p:nvPr>
        </p:nvSpPr>
        <p:spPr>
          <a:xfrm>
            <a:off x="487979" y="566492"/>
            <a:ext cx="1137856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Each rock contains information about what the prehistoric world was like which may include:</a:t>
            </a:r>
            <a:endParaRPr/>
          </a:p>
          <a:p>
            <a:pPr indent="-228600" lvl="1" marL="685800" rtl="0" algn="l">
              <a:lnSpc>
                <a:spcPct val="90000"/>
              </a:lnSpc>
              <a:spcBef>
                <a:spcPts val="500"/>
              </a:spcBef>
              <a:spcAft>
                <a:spcPts val="0"/>
              </a:spcAft>
              <a:buClr>
                <a:schemeClr val="dk1"/>
              </a:buClr>
              <a:buSzPts val="2400"/>
              <a:buChar char="•"/>
            </a:pPr>
            <a:r>
              <a:rPr lang="en-US"/>
              <a:t>Fossils- a record of prehistoric life</a:t>
            </a:r>
            <a:endParaRPr/>
          </a:p>
          <a:p>
            <a:pPr indent="-228600" lvl="1" marL="685800" rtl="0" algn="l">
              <a:lnSpc>
                <a:spcPct val="90000"/>
              </a:lnSpc>
              <a:spcBef>
                <a:spcPts val="500"/>
              </a:spcBef>
              <a:spcAft>
                <a:spcPts val="0"/>
              </a:spcAft>
              <a:buClr>
                <a:schemeClr val="dk1"/>
              </a:buClr>
              <a:buSzPts val="2400"/>
              <a:buChar char="•"/>
            </a:pPr>
            <a:r>
              <a:rPr lang="en-US"/>
              <a:t>Chemical composition-what the rock is made of and how it relates to earth processes</a:t>
            </a:r>
            <a:endParaRPr/>
          </a:p>
          <a:p>
            <a:pPr indent="-228600" lvl="1" marL="685800" rtl="0" algn="l">
              <a:lnSpc>
                <a:spcPct val="90000"/>
              </a:lnSpc>
              <a:spcBef>
                <a:spcPts val="500"/>
              </a:spcBef>
              <a:spcAft>
                <a:spcPts val="0"/>
              </a:spcAft>
              <a:buClr>
                <a:schemeClr val="dk1"/>
              </a:buClr>
              <a:buSzPts val="2400"/>
              <a:buChar char="•"/>
            </a:pPr>
            <a:r>
              <a:rPr lang="en-US"/>
              <a:t>Structures in the rock- provide clues about past earth events and environments</a:t>
            </a:r>
            <a:endParaRPr/>
          </a:p>
          <a:p>
            <a:pPr indent="-228600" lvl="1" marL="685800" rtl="0" algn="l">
              <a:lnSpc>
                <a:spcPct val="90000"/>
              </a:lnSpc>
              <a:spcBef>
                <a:spcPts val="500"/>
              </a:spcBef>
              <a:spcAft>
                <a:spcPts val="0"/>
              </a:spcAft>
              <a:buClr>
                <a:schemeClr val="dk1"/>
              </a:buClr>
              <a:buSzPts val="2400"/>
              <a:buChar char="•"/>
            </a:pPr>
            <a:r>
              <a:rPr lang="en-US"/>
              <a:t>Uranium/Lead content- allows scientists to assign an actual age to the rock</a:t>
            </a:r>
            <a:endParaRPr/>
          </a:p>
        </p:txBody>
      </p:sp>
      <p:pic>
        <p:nvPicPr>
          <p:cNvPr descr="undefined" id="118" name="Google Shape;118;p4"/>
          <p:cNvPicPr preferRelativeResize="0"/>
          <p:nvPr/>
        </p:nvPicPr>
        <p:blipFill rotWithShape="1">
          <a:blip r:embed="rId3">
            <a:alphaModFix/>
          </a:blip>
          <a:srcRect b="0" l="0" r="0" t="0"/>
          <a:stretch/>
        </p:blipFill>
        <p:spPr>
          <a:xfrm>
            <a:off x="325453" y="3749962"/>
            <a:ext cx="2219506" cy="2960255"/>
          </a:xfrm>
          <a:prstGeom prst="rect">
            <a:avLst/>
          </a:prstGeom>
          <a:noFill/>
          <a:ln>
            <a:noFill/>
          </a:ln>
        </p:spPr>
      </p:pic>
      <p:sp>
        <p:nvSpPr>
          <p:cNvPr id="119" name="Google Shape;119;p4"/>
          <p:cNvSpPr txBox="1"/>
          <p:nvPr/>
        </p:nvSpPr>
        <p:spPr>
          <a:xfrm>
            <a:off x="-9078" y="6673334"/>
            <a:ext cx="6096000" cy="1846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lt2"/>
                </a:solidFill>
                <a:latin typeface="Calibri"/>
                <a:ea typeface="Calibri"/>
                <a:cs typeface="Calibri"/>
                <a:sym typeface="Calibri"/>
              </a:rPr>
              <a:t>https://en.wikipedia.org/wiki/Isotelus#/media/File:Isotelus_gigas_fossil_at_the_Smithsonian_National_Museum_of_Natural_History.jpg</a:t>
            </a:r>
            <a:endParaRPr/>
          </a:p>
        </p:txBody>
      </p:sp>
      <p:pic>
        <p:nvPicPr>
          <p:cNvPr id="120" name="Google Shape;120;p4"/>
          <p:cNvPicPr preferRelativeResize="0"/>
          <p:nvPr/>
        </p:nvPicPr>
        <p:blipFill rotWithShape="1">
          <a:blip r:embed="rId4">
            <a:alphaModFix/>
          </a:blip>
          <a:srcRect b="0" l="0" r="0" t="0"/>
          <a:stretch/>
        </p:blipFill>
        <p:spPr>
          <a:xfrm>
            <a:off x="2650665" y="4031151"/>
            <a:ext cx="2731820" cy="2240093"/>
          </a:xfrm>
          <a:prstGeom prst="rect">
            <a:avLst/>
          </a:prstGeom>
          <a:noFill/>
          <a:ln>
            <a:noFill/>
          </a:ln>
        </p:spPr>
      </p:pic>
      <p:sp>
        <p:nvSpPr>
          <p:cNvPr id="121" name="Google Shape;121;p4"/>
          <p:cNvSpPr txBox="1"/>
          <p:nvPr/>
        </p:nvSpPr>
        <p:spPr>
          <a:xfrm>
            <a:off x="3046602" y="6457419"/>
            <a:ext cx="6098796" cy="1846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lt2"/>
                </a:solidFill>
                <a:latin typeface="Calibri"/>
                <a:ea typeface="Calibri"/>
                <a:cs typeface="Calibri"/>
                <a:sym typeface="Calibri"/>
              </a:rPr>
              <a:t>https://rocksminerals.flexiblelearning.auckland.ac.nz/rocks/granite.html</a:t>
            </a:r>
            <a:endParaRPr/>
          </a:p>
        </p:txBody>
      </p:sp>
      <p:grpSp>
        <p:nvGrpSpPr>
          <p:cNvPr id="122" name="Google Shape;122;p4"/>
          <p:cNvGrpSpPr/>
          <p:nvPr/>
        </p:nvGrpSpPr>
        <p:grpSpPr>
          <a:xfrm>
            <a:off x="5439306" y="3813369"/>
            <a:ext cx="4022153" cy="2675655"/>
            <a:chOff x="5439306" y="3813369"/>
            <a:chExt cx="4022153" cy="2675655"/>
          </a:xfrm>
        </p:grpSpPr>
        <p:pic>
          <p:nvPicPr>
            <p:cNvPr descr="Four examples of asymmetrical ripple marks." id="123" name="Google Shape;123;p4"/>
            <p:cNvPicPr preferRelativeResize="0"/>
            <p:nvPr/>
          </p:nvPicPr>
          <p:blipFill rotWithShape="1">
            <a:blip r:embed="rId5">
              <a:alphaModFix/>
            </a:blip>
            <a:srcRect b="0" l="0" r="0" t="0"/>
            <a:stretch/>
          </p:blipFill>
          <p:spPr>
            <a:xfrm>
              <a:off x="5439306" y="3813369"/>
              <a:ext cx="4022153" cy="2675655"/>
            </a:xfrm>
            <a:prstGeom prst="rect">
              <a:avLst/>
            </a:prstGeom>
            <a:noFill/>
            <a:ln>
              <a:noFill/>
            </a:ln>
          </p:spPr>
        </p:pic>
        <p:sp>
          <p:nvSpPr>
            <p:cNvPr id="124" name="Google Shape;124;p4"/>
            <p:cNvSpPr txBox="1"/>
            <p:nvPr/>
          </p:nvSpPr>
          <p:spPr>
            <a:xfrm>
              <a:off x="5780015" y="3892492"/>
              <a:ext cx="14072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Ripple Marks</a:t>
              </a:r>
              <a:endParaRPr/>
            </a:p>
          </p:txBody>
        </p:sp>
      </p:grpSp>
      <p:sp>
        <p:nvSpPr>
          <p:cNvPr id="125" name="Google Shape;125;p4"/>
          <p:cNvSpPr txBox="1"/>
          <p:nvPr/>
        </p:nvSpPr>
        <p:spPr>
          <a:xfrm>
            <a:off x="5439306" y="6473044"/>
            <a:ext cx="6098796"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50">
                <a:solidFill>
                  <a:schemeClr val="lt2"/>
                </a:solidFill>
                <a:latin typeface="Tahoma"/>
                <a:ea typeface="Tahoma"/>
                <a:cs typeface="Tahoma"/>
                <a:sym typeface="Tahoma"/>
              </a:rPr>
              <a:t>Image credits: James St. John, CC BY.</a:t>
            </a:r>
            <a:endParaRPr sz="1050">
              <a:solidFill>
                <a:schemeClr val="lt2"/>
              </a:solidFill>
              <a:latin typeface="Calibri"/>
              <a:ea typeface="Calibri"/>
              <a:cs typeface="Calibri"/>
              <a:sym typeface="Calibri"/>
            </a:endParaRPr>
          </a:p>
        </p:txBody>
      </p:sp>
      <p:pic>
        <p:nvPicPr>
          <p:cNvPr descr="Governors of NM and AZ Seek Federal help For Uranium Cleanup | KSFR" id="126" name="Google Shape;126;p4"/>
          <p:cNvPicPr preferRelativeResize="0"/>
          <p:nvPr/>
        </p:nvPicPr>
        <p:blipFill rotWithShape="1">
          <a:blip r:embed="rId6">
            <a:alphaModFix/>
          </a:blip>
          <a:srcRect b="13983" l="25512" r="14937" t="9999"/>
          <a:stretch/>
        </p:blipFill>
        <p:spPr>
          <a:xfrm>
            <a:off x="9541335" y="3813370"/>
            <a:ext cx="2567266" cy="2457874"/>
          </a:xfrm>
          <a:prstGeom prst="rect">
            <a:avLst/>
          </a:prstGeom>
          <a:noFill/>
          <a:ln>
            <a:noFill/>
          </a:ln>
        </p:spPr>
      </p:pic>
      <p:sp>
        <p:nvSpPr>
          <p:cNvPr id="127" name="Google Shape;127;p4"/>
          <p:cNvSpPr txBox="1"/>
          <p:nvPr/>
        </p:nvSpPr>
        <p:spPr>
          <a:xfrm>
            <a:off x="9690880" y="6294719"/>
            <a:ext cx="2300345"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chemeClr val="lt2"/>
                </a:solidFill>
                <a:latin typeface="Calibri"/>
                <a:ea typeface="Calibri"/>
                <a:cs typeface="Calibri"/>
                <a:sym typeface="Calibri"/>
              </a:rPr>
              <a:t>https://www.ksfr.org/environment/2024-04-10/governors-of-nm-and-az-seek-federal-help-for-uranium-cleanup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5"/>
          <p:cNvSpPr txBox="1"/>
          <p:nvPr>
            <p:ph type="title"/>
          </p:nvPr>
        </p:nvSpPr>
        <p:spPr>
          <a:xfrm>
            <a:off x="221672" y="23493"/>
            <a:ext cx="1174865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How did humans in antiquity think about the age of the Earth?</a:t>
            </a:r>
            <a:endParaRPr/>
          </a:p>
        </p:txBody>
      </p:sp>
      <p:sp>
        <p:nvSpPr>
          <p:cNvPr id="134" name="Google Shape;134;p5"/>
          <p:cNvSpPr txBox="1"/>
          <p:nvPr>
            <p:ph idx="1" type="body"/>
          </p:nvPr>
        </p:nvSpPr>
        <p:spPr>
          <a:xfrm>
            <a:off x="533739" y="1028297"/>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Aristotle:  an </a:t>
            </a:r>
            <a:r>
              <a:rPr lang="en-US" sz="2000">
                <a:extLst>
                  <a:ext uri="http://customooxmlschemas.google.com/">
                    <go:slidesCustomData xmlns:go="http://customooxmlschemas.google.com/" textRoundtripDataId="0"/>
                  </a:ext>
                </a:extLst>
              </a:rPr>
              <a:t>e</a:t>
            </a:r>
            <a:r>
              <a:rPr lang="en-US" sz="2000"/>
              <a:t>ver existing earth with no first moment</a:t>
            </a:r>
            <a:endParaRPr/>
          </a:p>
          <a:p>
            <a:pPr indent="-101600" lvl="0" marL="228600" rtl="0" algn="l">
              <a:lnSpc>
                <a:spcPct val="90000"/>
              </a:lnSpc>
              <a:spcBef>
                <a:spcPts val="1000"/>
              </a:spcBef>
              <a:spcAft>
                <a:spcPts val="0"/>
              </a:spcAft>
              <a:buClr>
                <a:schemeClr val="dk1"/>
              </a:buClr>
              <a:buSzPts val="2000"/>
              <a:buNone/>
            </a:pPr>
            <a:r>
              <a:t/>
            </a:r>
            <a:endParaRPr sz="2000"/>
          </a:p>
          <a:p>
            <a:pPr indent="-228600" lvl="0" marL="228600" rtl="0" algn="l">
              <a:lnSpc>
                <a:spcPct val="90000"/>
              </a:lnSpc>
              <a:spcBef>
                <a:spcPts val="1000"/>
              </a:spcBef>
              <a:spcAft>
                <a:spcPts val="0"/>
              </a:spcAft>
              <a:buClr>
                <a:schemeClr val="dk1"/>
              </a:buClr>
              <a:buSzPts val="2000"/>
              <a:buChar char="•"/>
            </a:pPr>
            <a:r>
              <a:rPr lang="en-US" sz="2000"/>
              <a:t>Many cultures and religions placed the age of the earth in the range of of thousands, tens of thousands, or hundreds of thousands of years</a:t>
            </a:r>
            <a:endParaRPr/>
          </a:p>
          <a:p>
            <a:pPr indent="-101600" lvl="0" marL="228600" rtl="0" algn="l">
              <a:lnSpc>
                <a:spcPct val="90000"/>
              </a:lnSpc>
              <a:spcBef>
                <a:spcPts val="1000"/>
              </a:spcBef>
              <a:spcAft>
                <a:spcPts val="0"/>
              </a:spcAft>
              <a:buClr>
                <a:schemeClr val="dk1"/>
              </a:buClr>
              <a:buSzPts val="2000"/>
              <a:buNone/>
            </a:pPr>
            <a:r>
              <a:t/>
            </a:r>
            <a:endParaRPr sz="2000"/>
          </a:p>
          <a:p>
            <a:pPr indent="-228600" lvl="0" marL="228600" rtl="0" algn="l">
              <a:lnSpc>
                <a:spcPct val="90000"/>
              </a:lnSpc>
              <a:spcBef>
                <a:spcPts val="1000"/>
              </a:spcBef>
              <a:spcAft>
                <a:spcPts val="0"/>
              </a:spcAft>
              <a:buClr>
                <a:schemeClr val="dk1"/>
              </a:buClr>
              <a:buSzPts val="2000"/>
              <a:buChar char="•"/>
            </a:pPr>
            <a:r>
              <a:rPr lang="en-US" sz="2000"/>
              <a:t>Hinduism has concept of earth and universe as infinite, with death and rebirth of universe itself</a:t>
            </a:r>
            <a:endParaRPr/>
          </a:p>
          <a:p>
            <a:pPr indent="-101600" lvl="0" marL="228600" rtl="0" algn="l">
              <a:lnSpc>
                <a:spcPct val="90000"/>
              </a:lnSpc>
              <a:spcBef>
                <a:spcPts val="1000"/>
              </a:spcBef>
              <a:spcAft>
                <a:spcPts val="0"/>
              </a:spcAft>
              <a:buClr>
                <a:schemeClr val="dk1"/>
              </a:buClr>
              <a:buSzPts val="2000"/>
              <a:buNone/>
            </a:pPr>
            <a:r>
              <a:t/>
            </a:r>
            <a:endParaRPr sz="2000"/>
          </a:p>
          <a:p>
            <a:pPr indent="-228600" lvl="0" marL="228600" rtl="0" algn="l">
              <a:lnSpc>
                <a:spcPct val="90000"/>
              </a:lnSpc>
              <a:spcBef>
                <a:spcPts val="1000"/>
              </a:spcBef>
              <a:spcAft>
                <a:spcPts val="0"/>
              </a:spcAft>
              <a:buClr>
                <a:schemeClr val="dk1"/>
              </a:buClr>
              <a:buSzPts val="2000"/>
              <a:buChar char="•"/>
            </a:pPr>
            <a:r>
              <a:rPr lang="en-US" sz="2000"/>
              <a:t>Bishop Ussher (1581-1656, Church of Ireland) suggested the earth was created in 6004 B.C., using biblical chronology</a:t>
            </a:r>
            <a:endParaRPr/>
          </a:p>
        </p:txBody>
      </p:sp>
      <p:pic>
        <p:nvPicPr>
          <p:cNvPr id="135" name="Google Shape;135;p5"/>
          <p:cNvPicPr preferRelativeResize="0"/>
          <p:nvPr/>
        </p:nvPicPr>
        <p:blipFill rotWithShape="1">
          <a:blip r:embed="rId3">
            <a:alphaModFix/>
          </a:blip>
          <a:srcRect b="0" l="0" r="0" t="0"/>
          <a:stretch/>
        </p:blipFill>
        <p:spPr>
          <a:xfrm>
            <a:off x="4877553" y="4248728"/>
            <a:ext cx="2436893" cy="24245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6"/>
          <p:cNvSpPr txBox="1"/>
          <p:nvPr>
            <p:ph type="title"/>
          </p:nvPr>
        </p:nvSpPr>
        <p:spPr>
          <a:xfrm>
            <a:off x="159854" y="0"/>
            <a:ext cx="881636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Blessed Nicholas Steno (1638-1686)</a:t>
            </a:r>
            <a:endParaRPr/>
          </a:p>
        </p:txBody>
      </p:sp>
      <p:sp>
        <p:nvSpPr>
          <p:cNvPr id="142" name="Google Shape;142;p6"/>
          <p:cNvSpPr txBox="1"/>
          <p:nvPr>
            <p:ph idx="1" type="body"/>
          </p:nvPr>
        </p:nvSpPr>
        <p:spPr>
          <a:xfrm>
            <a:off x="553673" y="892175"/>
            <a:ext cx="1072113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Considered the father of geology, paleontology, stratigraphy</a:t>
            </a:r>
            <a:endParaRPr/>
          </a:p>
          <a:p>
            <a:pPr indent="-228600" lvl="0" marL="228600" rtl="0" algn="l">
              <a:lnSpc>
                <a:spcPct val="90000"/>
              </a:lnSpc>
              <a:spcBef>
                <a:spcPts val="1000"/>
              </a:spcBef>
              <a:spcAft>
                <a:spcPts val="0"/>
              </a:spcAft>
              <a:buClr>
                <a:schemeClr val="dk1"/>
              </a:buClr>
              <a:buSzPts val="2400"/>
              <a:buChar char="•"/>
            </a:pPr>
            <a:r>
              <a:rPr lang="en-US" sz="2400"/>
              <a:t>Determined that rock layers formed in different events over long periods of time</a:t>
            </a:r>
            <a:endParaRPr/>
          </a:p>
          <a:p>
            <a:pPr indent="-228600" lvl="0" marL="228600" rtl="0" algn="l">
              <a:lnSpc>
                <a:spcPct val="90000"/>
              </a:lnSpc>
              <a:spcBef>
                <a:spcPts val="1000"/>
              </a:spcBef>
              <a:spcAft>
                <a:spcPts val="0"/>
              </a:spcAft>
              <a:buClr>
                <a:schemeClr val="dk1"/>
              </a:buClr>
              <a:buSzPts val="2400"/>
              <a:buChar char="•"/>
            </a:pPr>
            <a:r>
              <a:rPr lang="en-US" sz="2400"/>
              <a:t>Became a Catholic priest and eventually bishop </a:t>
            </a:r>
            <a:endParaRPr/>
          </a:p>
          <a:p>
            <a:pPr indent="-228600" lvl="0" marL="228600" rtl="0" algn="l">
              <a:lnSpc>
                <a:spcPct val="90000"/>
              </a:lnSpc>
              <a:spcBef>
                <a:spcPts val="1000"/>
              </a:spcBef>
              <a:spcAft>
                <a:spcPts val="0"/>
              </a:spcAft>
              <a:buClr>
                <a:schemeClr val="dk1"/>
              </a:buClr>
              <a:buSzPts val="2400"/>
              <a:buChar char="•"/>
            </a:pPr>
            <a:r>
              <a:rPr lang="en-US" sz="2400"/>
              <a:t>His work brought about scientific understanding of an ancient earth</a:t>
            </a:r>
            <a:endParaRPr/>
          </a:p>
        </p:txBody>
      </p:sp>
      <p:pic>
        <p:nvPicPr>
          <p:cNvPr descr="A painting of a person holding a cross&#10;&#10;Description automatically generated" id="143" name="Google Shape;143;p6"/>
          <p:cNvPicPr preferRelativeResize="0"/>
          <p:nvPr/>
        </p:nvPicPr>
        <p:blipFill rotWithShape="1">
          <a:blip r:embed="rId3">
            <a:alphaModFix/>
          </a:blip>
          <a:srcRect b="1048" l="256" r="0" t="0"/>
          <a:stretch/>
        </p:blipFill>
        <p:spPr>
          <a:xfrm>
            <a:off x="1853252" y="2703988"/>
            <a:ext cx="7601141" cy="3878669"/>
          </a:xfrm>
          <a:prstGeom prst="rect">
            <a:avLst/>
          </a:prstGeom>
          <a:noFill/>
          <a:ln>
            <a:noFill/>
          </a:ln>
        </p:spPr>
      </p:pic>
      <p:sp>
        <p:nvSpPr>
          <p:cNvPr id="144" name="Google Shape;144;p6"/>
          <p:cNvSpPr txBox="1"/>
          <p:nvPr/>
        </p:nvSpPr>
        <p:spPr>
          <a:xfrm>
            <a:off x="32841" y="6582657"/>
            <a:ext cx="614074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alibri"/>
                <a:ea typeface="Calibri"/>
                <a:cs typeface="Calibri"/>
                <a:sym typeface="Calibri"/>
              </a:rPr>
              <a:t>https://ucatholic.com/blog/did-you-know-the-father-of-geology-was-a-catholic-saint/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7"/>
          <p:cNvSpPr txBox="1"/>
          <p:nvPr>
            <p:ph type="title"/>
          </p:nvPr>
        </p:nvSpPr>
        <p:spPr>
          <a:xfrm>
            <a:off x="620785" y="609601"/>
            <a:ext cx="11283191"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sz="3600"/>
              <a:t>Stratigraphy:  the study of rock layers and their relative ages</a:t>
            </a:r>
            <a:br>
              <a:rPr lang="en-US" sz="3600"/>
            </a:br>
            <a:endParaRPr sz="3600"/>
          </a:p>
        </p:txBody>
      </p:sp>
      <p:sp>
        <p:nvSpPr>
          <p:cNvPr id="150" name="Google Shape;150;p7"/>
          <p:cNvSpPr txBox="1"/>
          <p:nvPr>
            <p:ph idx="1" type="body"/>
          </p:nvPr>
        </p:nvSpPr>
        <p:spPr>
          <a:xfrm>
            <a:off x="620785" y="1752601"/>
            <a:ext cx="11134335" cy="45259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Involves determining whether a rock layer is older or younger than another</a:t>
            </a:r>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p:txBody>
      </p:sp>
      <p:pic>
        <p:nvPicPr>
          <p:cNvPr id="151" name="Google Shape;151;p7"/>
          <p:cNvPicPr preferRelativeResize="0"/>
          <p:nvPr/>
        </p:nvPicPr>
        <p:blipFill rotWithShape="1">
          <a:blip r:embed="rId3">
            <a:alphaModFix/>
          </a:blip>
          <a:srcRect b="0" l="0" r="0" t="0"/>
          <a:stretch/>
        </p:blipFill>
        <p:spPr>
          <a:xfrm>
            <a:off x="3797416" y="2407640"/>
            <a:ext cx="4388742" cy="41287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8"/>
          <p:cNvSpPr txBox="1"/>
          <p:nvPr>
            <p:ph type="title"/>
          </p:nvPr>
        </p:nvSpPr>
        <p:spPr>
          <a:xfrm>
            <a:off x="178965" y="0"/>
            <a:ext cx="1166069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Example of Stratigraphic Concept: Law of Superposition</a:t>
            </a:r>
            <a:endParaRPr/>
          </a:p>
        </p:txBody>
      </p:sp>
      <p:sp>
        <p:nvSpPr>
          <p:cNvPr id="157" name="Google Shape;157;p8"/>
          <p:cNvSpPr txBox="1"/>
          <p:nvPr/>
        </p:nvSpPr>
        <p:spPr>
          <a:xfrm>
            <a:off x="65650" y="6518042"/>
            <a:ext cx="60960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2"/>
                </a:solidFill>
                <a:latin typeface="Calibri"/>
                <a:ea typeface="Calibri"/>
                <a:cs typeface="Calibri"/>
                <a:sym typeface="Calibri"/>
              </a:rPr>
              <a:t>https://gamesmartz.com/definitions?definition=5586&amp;law-of-superposition&amp;s=80</a:t>
            </a:r>
            <a:endParaRPr/>
          </a:p>
        </p:txBody>
      </p:sp>
      <p:pic>
        <p:nvPicPr>
          <p:cNvPr id="158" name="Google Shape;158;p8"/>
          <p:cNvPicPr preferRelativeResize="0"/>
          <p:nvPr/>
        </p:nvPicPr>
        <p:blipFill rotWithShape="1">
          <a:blip r:embed="rId3">
            <a:alphaModFix/>
          </a:blip>
          <a:srcRect b="0" l="0" r="0" t="20606"/>
          <a:stretch/>
        </p:blipFill>
        <p:spPr>
          <a:xfrm>
            <a:off x="4141921" y="1173985"/>
            <a:ext cx="7778750" cy="5444836"/>
          </a:xfrm>
          <a:prstGeom prst="rect">
            <a:avLst/>
          </a:prstGeom>
          <a:noFill/>
          <a:ln>
            <a:noFill/>
          </a:ln>
        </p:spPr>
      </p:pic>
      <p:sp>
        <p:nvSpPr>
          <p:cNvPr id="159" name="Google Shape;159;p8"/>
          <p:cNvSpPr txBox="1"/>
          <p:nvPr/>
        </p:nvSpPr>
        <p:spPr>
          <a:xfrm>
            <a:off x="178965" y="3576255"/>
            <a:ext cx="347056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oldest layers are at the bottom</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and the youngest are at the top.</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Principles of Geology - Time Scavengers" id="165" name="Google Shape;165;p9"/>
          <p:cNvPicPr preferRelativeResize="0"/>
          <p:nvPr/>
        </p:nvPicPr>
        <p:blipFill rotWithShape="1">
          <a:blip r:embed="rId3">
            <a:alphaModFix/>
          </a:blip>
          <a:srcRect b="0" l="0" r="0" t="0"/>
          <a:stretch/>
        </p:blipFill>
        <p:spPr>
          <a:xfrm>
            <a:off x="263320" y="983609"/>
            <a:ext cx="3680435" cy="5777426"/>
          </a:xfrm>
          <a:prstGeom prst="rect">
            <a:avLst/>
          </a:prstGeom>
          <a:noFill/>
          <a:ln>
            <a:noFill/>
          </a:ln>
        </p:spPr>
      </p:pic>
      <p:sp>
        <p:nvSpPr>
          <p:cNvPr id="166" name="Google Shape;166;p9"/>
          <p:cNvSpPr txBox="1"/>
          <p:nvPr>
            <p:ph type="title"/>
          </p:nvPr>
        </p:nvSpPr>
        <p:spPr>
          <a:xfrm>
            <a:off x="466567" y="-78735"/>
            <a:ext cx="1179492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Example of Stratigraphic Concept:  Law of Faunal Succession</a:t>
            </a:r>
            <a:endParaRPr/>
          </a:p>
        </p:txBody>
      </p:sp>
      <p:sp>
        <p:nvSpPr>
          <p:cNvPr id="167" name="Google Shape;167;p9"/>
          <p:cNvSpPr txBox="1"/>
          <p:nvPr>
            <p:ph idx="1" type="body"/>
          </p:nvPr>
        </p:nvSpPr>
        <p:spPr>
          <a:xfrm>
            <a:off x="4498062" y="1085209"/>
            <a:ext cx="7227371" cy="45259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Fossils organisms can be used to put rock layers in sequence. </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Example:  dinosaurs lived only during the </a:t>
            </a:r>
            <a:r>
              <a:rPr lang="en-US"/>
              <a:t>Mesozoic</a:t>
            </a:r>
            <a:r>
              <a:rPr lang="en-US"/>
              <a:t> Era, and so rocks bearing dinosaur fossils can be assigned to that age.</a:t>
            </a:r>
            <a:endParaRPr/>
          </a:p>
        </p:txBody>
      </p:sp>
      <p:sp>
        <p:nvSpPr>
          <p:cNvPr id="168" name="Google Shape;168;p9"/>
          <p:cNvSpPr txBox="1"/>
          <p:nvPr/>
        </p:nvSpPr>
        <p:spPr>
          <a:xfrm>
            <a:off x="7351553" y="6514814"/>
            <a:ext cx="609600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2"/>
                </a:solidFill>
                <a:latin typeface="Calibri"/>
                <a:ea typeface="Calibri"/>
                <a:cs typeface="Calibri"/>
                <a:sym typeface="Calibri"/>
              </a:rPr>
              <a:t>https://timescavengers.blog/introductory-material/geologic-time/principles-of-geology/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2024-05-09T12:23:15Z</dcterms:created>
  <dc:creator>Kate Bulinski</dc:creator>
</cp:coreProperties>
</file>